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87" r:id="rId3"/>
    <p:sldId id="288" r:id="rId4"/>
    <p:sldId id="279" r:id="rId5"/>
    <p:sldId id="280" r:id="rId6"/>
    <p:sldId id="282" r:id="rId7"/>
    <p:sldId id="284" r:id="rId8"/>
    <p:sldId id="285" r:id="rId9"/>
    <p:sldId id="310" r:id="rId10"/>
    <p:sldId id="289" r:id="rId11"/>
    <p:sldId id="295" r:id="rId12"/>
    <p:sldId id="293" r:id="rId13"/>
    <p:sldId id="296" r:id="rId14"/>
    <p:sldId id="297" r:id="rId15"/>
    <p:sldId id="298" r:id="rId16"/>
    <p:sldId id="290" r:id="rId17"/>
    <p:sldId id="313" r:id="rId18"/>
    <p:sldId id="314" r:id="rId19"/>
    <p:sldId id="308" r:id="rId20"/>
    <p:sldId id="309" r:id="rId21"/>
    <p:sldId id="315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51897-3DB7-7240-BAED-76EAF9624C3C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F0F28-D75B-D24F-8CD8-237B0FF56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1344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3216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4016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8589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5112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498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71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625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526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837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3305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3088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8F4D-DFEC-5D40-A2C6-52C0EB050B8B}" type="datetimeFigureOut">
              <a:rPr lang="nl-NL" smtClean="0"/>
              <a:pPr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A304-844F-3740-8A20-EAD2BE32C1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8176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69343"/>
            <a:ext cx="7772400" cy="1552755"/>
          </a:xfrm>
        </p:spPr>
        <p:txBody>
          <a:bodyPr/>
          <a:lstStyle/>
          <a:p>
            <a:r>
              <a:rPr lang="nl-NL" dirty="0" smtClean="0"/>
              <a:t>Professionalisering collectieven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1958197"/>
            <a:ext cx="6400800" cy="4011282"/>
          </a:xfrm>
        </p:spPr>
        <p:txBody>
          <a:bodyPr>
            <a:normAutofit/>
          </a:bodyPr>
          <a:lstStyle/>
          <a:p>
            <a:r>
              <a:rPr lang="nl-NL" sz="4200" dirty="0" smtClean="0"/>
              <a:t>ALV De </a:t>
            </a:r>
            <a:r>
              <a:rPr lang="nl-NL" sz="4200" dirty="0" err="1" smtClean="0"/>
              <a:t>Ommer</a:t>
            </a:r>
            <a:r>
              <a:rPr lang="nl-NL" sz="4200" dirty="0" smtClean="0"/>
              <a:t> </a:t>
            </a:r>
            <a:r>
              <a:rPr lang="nl-NL" sz="4200" dirty="0" err="1" smtClean="0"/>
              <a:t>Marke</a:t>
            </a:r>
            <a:endParaRPr lang="nl-NL" sz="4200" dirty="0" smtClean="0"/>
          </a:p>
          <a:p>
            <a:endParaRPr lang="nl-NL" dirty="0"/>
          </a:p>
          <a:p>
            <a:r>
              <a:rPr lang="nl-NL" dirty="0" smtClean="0"/>
              <a:t>4 maart 2014</a:t>
            </a:r>
          </a:p>
          <a:p>
            <a:endParaRPr lang="nl-NL" dirty="0"/>
          </a:p>
          <a:p>
            <a:r>
              <a:rPr lang="nl-NL" dirty="0" smtClean="0"/>
              <a:t>Jacques Duivenvoorden</a:t>
            </a:r>
          </a:p>
          <a:p>
            <a:r>
              <a:rPr lang="nl-NL" dirty="0" smtClean="0"/>
              <a:t>Secr. NPO</a:t>
            </a:r>
            <a:endParaRPr lang="nl-NL" dirty="0"/>
          </a:p>
        </p:txBody>
      </p:sp>
      <p:pic>
        <p:nvPicPr>
          <p:cNvPr id="1025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70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 Wat doet een collectief?</a:t>
            </a:r>
            <a:endParaRPr lang="nl-NL" dirty="0"/>
          </a:p>
        </p:txBody>
      </p:sp>
      <p:pic>
        <p:nvPicPr>
          <p:cNvPr id="1025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36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staat een collectief te 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Tot 2016:</a:t>
            </a:r>
          </a:p>
          <a:p>
            <a:pPr lvl="1"/>
            <a:r>
              <a:rPr lang="nl-NL" dirty="0" smtClean="0"/>
              <a:t>Professionaliseren en certificeren</a:t>
            </a:r>
          </a:p>
          <a:p>
            <a:pPr lvl="1"/>
            <a:r>
              <a:rPr lang="nl-NL" dirty="0"/>
              <a:t>Opstellen gebiedsaanvraag</a:t>
            </a:r>
          </a:p>
          <a:p>
            <a:r>
              <a:rPr lang="nl-NL" dirty="0" smtClean="0"/>
              <a:t>Na 2016</a:t>
            </a:r>
          </a:p>
          <a:p>
            <a:pPr lvl="1"/>
            <a:r>
              <a:rPr lang="nl-NL" dirty="0" smtClean="0"/>
              <a:t>Uitvoeren gebiedsaanvraag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65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Opstellen gebiedsaanvraag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Doelen bepalen </a:t>
            </a:r>
          </a:p>
          <a:p>
            <a:pPr lvl="1"/>
            <a:r>
              <a:rPr lang="nl-NL" dirty="0" smtClean="0"/>
              <a:t>Samen met provincie en andere gebiedspartijen</a:t>
            </a:r>
          </a:p>
          <a:p>
            <a:pPr lvl="1"/>
            <a:r>
              <a:rPr lang="nl-NL" dirty="0" smtClean="0"/>
              <a:t>Welke doelen zijn waar haalbaar?</a:t>
            </a:r>
          </a:p>
          <a:p>
            <a:r>
              <a:rPr lang="nl-NL" dirty="0" smtClean="0"/>
              <a:t>Lokale dienstenbundel opstellen</a:t>
            </a:r>
          </a:p>
          <a:p>
            <a:pPr lvl="1"/>
            <a:r>
              <a:rPr lang="nl-NL" dirty="0" smtClean="0"/>
              <a:t>Beheervoorschriften en vergoedingen bepalen</a:t>
            </a:r>
          </a:p>
          <a:p>
            <a:r>
              <a:rPr lang="nl-NL" dirty="0" smtClean="0"/>
              <a:t>Inventarisatie wensen deelnemers</a:t>
            </a:r>
          </a:p>
          <a:p>
            <a:pPr lvl="1"/>
            <a:r>
              <a:rPr lang="nl-NL" dirty="0" smtClean="0"/>
              <a:t>Voorintekening ‘achterdeur’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93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Opstellen gebiedsaanvraag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Beheerplan opstellen</a:t>
            </a:r>
          </a:p>
          <a:p>
            <a:pPr lvl="1"/>
            <a:r>
              <a:rPr lang="nl-NL" dirty="0" smtClean="0"/>
              <a:t>Laat zien wat collectief aan de ‘voordeur’ levert</a:t>
            </a:r>
          </a:p>
          <a:p>
            <a:r>
              <a:rPr lang="nl-NL" dirty="0" smtClean="0"/>
              <a:t>Ecologische toets toepassen</a:t>
            </a:r>
          </a:p>
          <a:p>
            <a:pPr lvl="1"/>
            <a:r>
              <a:rPr lang="nl-NL" dirty="0" smtClean="0"/>
              <a:t>Samenhang maatregelen / diensten en natuurdoelen</a:t>
            </a:r>
          </a:p>
          <a:p>
            <a:pPr lvl="1"/>
            <a:r>
              <a:rPr lang="nl-NL" dirty="0" smtClean="0"/>
              <a:t>Check of gebiedsaanvraag bijdraagt aan doelen</a:t>
            </a:r>
          </a:p>
          <a:p>
            <a:pPr lvl="1"/>
            <a:endParaRPr lang="nl-NL" dirty="0" smtClean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26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taken collectieven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/>
              <a:t>Administratie voeren</a:t>
            </a:r>
          </a:p>
          <a:p>
            <a:pPr lvl="1"/>
            <a:r>
              <a:rPr lang="nl-NL" dirty="0" smtClean="0"/>
              <a:t>Functioneel </a:t>
            </a:r>
            <a:r>
              <a:rPr lang="nl-NL" dirty="0"/>
              <a:t>en </a:t>
            </a:r>
            <a:r>
              <a:rPr lang="nl-NL" dirty="0" smtClean="0"/>
              <a:t>transparant</a:t>
            </a:r>
          </a:p>
          <a:p>
            <a:r>
              <a:rPr lang="nl-NL" dirty="0" smtClean="0"/>
              <a:t>Betalingen</a:t>
            </a:r>
            <a:endParaRPr lang="nl-NL" dirty="0"/>
          </a:p>
          <a:p>
            <a:pPr lvl="1"/>
            <a:r>
              <a:rPr lang="nl-NL" dirty="0"/>
              <a:t>Aan individuele </a:t>
            </a:r>
            <a:r>
              <a:rPr lang="nl-NL" dirty="0" smtClean="0"/>
              <a:t>deelnemers </a:t>
            </a:r>
            <a:r>
              <a:rPr lang="nl-NL" dirty="0" err="1" smtClean="0"/>
              <a:t>ANb</a:t>
            </a:r>
            <a:endParaRPr lang="nl-NL" dirty="0" smtClean="0"/>
          </a:p>
          <a:p>
            <a:pPr lvl="1"/>
            <a:r>
              <a:rPr lang="nl-NL" dirty="0"/>
              <a:t>Collectief is </a:t>
            </a:r>
            <a:r>
              <a:rPr lang="nl-NL" dirty="0" smtClean="0"/>
              <a:t>eindbegunstigde (dus verantwoordelijk)</a:t>
            </a:r>
          </a:p>
          <a:p>
            <a:r>
              <a:rPr lang="nl-NL" dirty="0" smtClean="0"/>
              <a:t>Veldinventarisatie en evaluatie</a:t>
            </a:r>
          </a:p>
          <a:p>
            <a:pPr lvl="1"/>
            <a:r>
              <a:rPr lang="nl-NL" dirty="0" smtClean="0"/>
              <a:t>Jaarlijkse (terug)blik op beheer, maatregelen, resultaten en evt. aanpassingen</a:t>
            </a:r>
          </a:p>
          <a:p>
            <a:pPr marL="457200" lvl="1" indent="0">
              <a:buNone/>
            </a:pPr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95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taken collectieven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/>
              <a:t>Controle en </a:t>
            </a:r>
            <a:r>
              <a:rPr lang="nl-NL" dirty="0" smtClean="0"/>
              <a:t>handhaving</a:t>
            </a:r>
          </a:p>
          <a:p>
            <a:pPr lvl="1"/>
            <a:r>
              <a:rPr lang="nl-NL" dirty="0" smtClean="0"/>
              <a:t>Toezicht </a:t>
            </a:r>
            <a:r>
              <a:rPr lang="nl-NL" dirty="0"/>
              <a:t>op uitvoering en indien nodig </a:t>
            </a:r>
            <a:r>
              <a:rPr lang="nl-NL" dirty="0" smtClean="0"/>
              <a:t>sanctioneren</a:t>
            </a:r>
          </a:p>
          <a:p>
            <a:pPr lvl="1"/>
            <a:r>
              <a:rPr lang="nl-NL" dirty="0" smtClean="0"/>
              <a:t>Goede begeleiding vermindert problemen!</a:t>
            </a:r>
          </a:p>
          <a:p>
            <a:r>
              <a:rPr lang="nl-NL" dirty="0" smtClean="0"/>
              <a:t>Jaarlijkse verslaglegging voordeur / achterdeur</a:t>
            </a:r>
          </a:p>
          <a:p>
            <a:pPr lvl="1"/>
            <a:r>
              <a:rPr lang="nl-NL" dirty="0" smtClean="0"/>
              <a:t>Voordeur: uitgevoerde afspraken + kosten</a:t>
            </a:r>
          </a:p>
          <a:p>
            <a:pPr lvl="1"/>
            <a:r>
              <a:rPr lang="nl-NL" dirty="0" smtClean="0"/>
              <a:t>Achterdeur: gerealiseerde prestaties + kosten</a:t>
            </a:r>
          </a:p>
          <a:p>
            <a:pPr lvl="1"/>
            <a:r>
              <a:rPr lang="nl-NL" dirty="0" smtClean="0"/>
              <a:t>Inclusief verantwoording organisatiekosten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59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3. Wat is de rol van de ANV?</a:t>
            </a:r>
            <a:endParaRPr lang="nl-NL" dirty="0"/>
          </a:p>
        </p:txBody>
      </p:sp>
      <p:pic>
        <p:nvPicPr>
          <p:cNvPr id="1025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4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 ANV - collectief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ANV’s vormen de kern</a:t>
            </a:r>
          </a:p>
          <a:p>
            <a:pPr lvl="1"/>
            <a:r>
              <a:rPr lang="nl-NL" dirty="0" smtClean="0"/>
              <a:t>ANV’s richten gezamenlijk collectief op</a:t>
            </a:r>
          </a:p>
          <a:p>
            <a:r>
              <a:rPr lang="nl-NL" dirty="0"/>
              <a:t>ANV is en blijft het gezicht in de streek</a:t>
            </a:r>
          </a:p>
          <a:p>
            <a:pPr lvl="1"/>
            <a:r>
              <a:rPr lang="nl-NL" dirty="0"/>
              <a:t>Verricht taken voor </a:t>
            </a:r>
            <a:r>
              <a:rPr lang="nl-NL" dirty="0" smtClean="0"/>
              <a:t>het collectief</a:t>
            </a:r>
          </a:p>
          <a:p>
            <a:r>
              <a:rPr lang="nl-NL" dirty="0" smtClean="0"/>
              <a:t>Werkgroep van het collectief is actief</a:t>
            </a:r>
          </a:p>
          <a:p>
            <a:pPr lvl="1"/>
            <a:r>
              <a:rPr lang="nl-NL" dirty="0" smtClean="0"/>
              <a:t>Vertegenwoordiging van elke inliggende ANV</a:t>
            </a:r>
          </a:p>
          <a:p>
            <a:pPr lvl="1"/>
            <a:r>
              <a:rPr lang="nl-NL" dirty="0" smtClean="0"/>
              <a:t>Verrichten voorbereidend werk voor collectief </a:t>
            </a:r>
          </a:p>
          <a:p>
            <a:pPr lvl="1"/>
            <a:r>
              <a:rPr lang="nl-NL" dirty="0" smtClean="0"/>
              <a:t>Begeleiding vanuit SCAN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8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195354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Stichting Collectief Agrarisch Natuurbeheer</a:t>
            </a:r>
          </a:p>
          <a:p>
            <a:pPr lvl="1"/>
            <a:r>
              <a:rPr lang="nl-NL" dirty="0" smtClean="0"/>
              <a:t>Vertegenwoordiging van 6 koepelorganisaties</a:t>
            </a:r>
          </a:p>
          <a:p>
            <a:pPr lvl="1"/>
            <a:r>
              <a:rPr lang="nl-NL" dirty="0" smtClean="0"/>
              <a:t>Namens </a:t>
            </a:r>
            <a:r>
              <a:rPr lang="nl-NL" dirty="0"/>
              <a:t>NPO: Yvette </a:t>
            </a:r>
            <a:r>
              <a:rPr lang="nl-NL" dirty="0" smtClean="0"/>
              <a:t>Ruesen</a:t>
            </a:r>
          </a:p>
          <a:p>
            <a:r>
              <a:rPr lang="nl-NL" dirty="0" smtClean="0"/>
              <a:t>Tijdelijke projectstichting voor professionalisering</a:t>
            </a:r>
          </a:p>
          <a:p>
            <a:pPr lvl="1"/>
            <a:r>
              <a:rPr lang="nl-NL" dirty="0" smtClean="0"/>
              <a:t>Doel: begeleiding collectieven</a:t>
            </a:r>
          </a:p>
          <a:p>
            <a:pPr lvl="1"/>
            <a:r>
              <a:rPr lang="nl-NL" dirty="0" smtClean="0"/>
              <a:t>www.scan-collectieven.nl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6" name="Afbeelding 5" descr="SCAN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96" y="4878647"/>
            <a:ext cx="3992422" cy="1665866"/>
          </a:xfrm>
          <a:prstGeom prst="rect">
            <a:avLst/>
          </a:prstGeom>
        </p:spPr>
      </p:pic>
      <p:pic>
        <p:nvPicPr>
          <p:cNvPr id="7" name="Picture 1" descr="NPO logo-kleur def060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49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192"/>
          </a:xfrm>
        </p:spPr>
        <p:txBody>
          <a:bodyPr/>
          <a:lstStyle/>
          <a:p>
            <a:r>
              <a:rPr lang="nl-NL" dirty="0" smtClean="0"/>
              <a:t>Wie zit er in een collectief?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54348"/>
            <a:ext cx="8686800" cy="4771816"/>
          </a:xfrm>
        </p:spPr>
        <p:txBody>
          <a:bodyPr>
            <a:normAutofit/>
          </a:bodyPr>
          <a:lstStyle/>
          <a:p>
            <a:r>
              <a:rPr lang="nl-NL" dirty="0" smtClean="0"/>
              <a:t>ANV’s / </a:t>
            </a:r>
            <a:r>
              <a:rPr lang="nl-NL" dirty="0" err="1" smtClean="0"/>
              <a:t>LTO’s</a:t>
            </a:r>
            <a:r>
              <a:rPr lang="nl-NL" dirty="0" smtClean="0"/>
              <a:t> vormen de kern</a:t>
            </a:r>
          </a:p>
          <a:p>
            <a:pPr lvl="1"/>
            <a:r>
              <a:rPr lang="nl-NL" dirty="0" smtClean="0"/>
              <a:t>Agrarische grondgebruikers</a:t>
            </a:r>
          </a:p>
          <a:p>
            <a:r>
              <a:rPr lang="nl-NL" dirty="0" smtClean="0"/>
              <a:t>Lidmaatschap deelnemers niet noodzakelijk</a:t>
            </a:r>
          </a:p>
          <a:p>
            <a:r>
              <a:rPr lang="nl-NL" dirty="0" smtClean="0"/>
              <a:t>Samenwerking andere gebiedspartijen van belang</a:t>
            </a:r>
          </a:p>
          <a:p>
            <a:pPr lvl="1"/>
            <a:r>
              <a:rPr lang="nl-NL" dirty="0" smtClean="0"/>
              <a:t>Niet in het bestuur</a:t>
            </a:r>
          </a:p>
          <a:p>
            <a:pPr lvl="1"/>
            <a:r>
              <a:rPr lang="nl-NL" dirty="0" smtClean="0"/>
              <a:t>Wel bij gebiedsproces natuurbeheerplan</a:t>
            </a:r>
          </a:p>
          <a:p>
            <a:pPr lvl="1"/>
            <a:r>
              <a:rPr lang="nl-NL" dirty="0" smtClean="0"/>
              <a:t>Wel bij opstellen en uitvoeren gebiedsaanvraag</a:t>
            </a:r>
          </a:p>
          <a:p>
            <a:pPr marL="0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Achtergrondinformatie vernieuwde SNL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doet een collectief?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is de rol van de ANV?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gaan deelnemers </a:t>
            </a:r>
            <a:r>
              <a:rPr lang="nl-NL" dirty="0" err="1" smtClean="0"/>
              <a:t>ANb</a:t>
            </a:r>
            <a:r>
              <a:rPr lang="nl-NL" dirty="0" smtClean="0"/>
              <a:t> ervan merken?</a:t>
            </a:r>
          </a:p>
          <a:p>
            <a:pPr marL="0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09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Verbrede gebiedscoalitie</a:t>
            </a: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72" y="1484784"/>
            <a:ext cx="883081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3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nl-NL" dirty="0"/>
              <a:t>4. Wat gaan deelnemers </a:t>
            </a:r>
            <a:r>
              <a:rPr lang="nl-NL" dirty="0" err="1"/>
              <a:t>ANb</a:t>
            </a:r>
            <a:r>
              <a:rPr lang="nl-NL" dirty="0"/>
              <a:t> ervan merken?</a:t>
            </a:r>
          </a:p>
        </p:txBody>
      </p:sp>
      <p:pic>
        <p:nvPicPr>
          <p:cNvPr id="1025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75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verandert concreet?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Tot 1 januari 2016 geld SNL+ overgangsregeling</a:t>
            </a:r>
          </a:p>
          <a:p>
            <a:pPr lvl="1"/>
            <a:r>
              <a:rPr lang="nl-NL" dirty="0" smtClean="0"/>
              <a:t>Agrarische grondgebruikers</a:t>
            </a:r>
          </a:p>
          <a:p>
            <a:r>
              <a:rPr lang="nl-NL" dirty="0" smtClean="0"/>
              <a:t>Natuurbeheerplan omvat geen pakketten meer</a:t>
            </a:r>
          </a:p>
          <a:p>
            <a:pPr lvl="1"/>
            <a:r>
              <a:rPr lang="nl-NL" dirty="0" smtClean="0"/>
              <a:t>Alleen doelen / leefgebieden (bv. ‘weidevogellandschap’)</a:t>
            </a:r>
          </a:p>
          <a:p>
            <a:r>
              <a:rPr lang="nl-NL" dirty="0" err="1" smtClean="0"/>
              <a:t>ANb</a:t>
            </a:r>
            <a:r>
              <a:rPr lang="nl-NL" dirty="0" smtClean="0"/>
              <a:t> alleen nog maar op kansrijke plekken</a:t>
            </a:r>
          </a:p>
          <a:p>
            <a:pPr lvl="1"/>
            <a:r>
              <a:rPr lang="nl-NL" dirty="0" smtClean="0"/>
              <a:t>Alleen waar het bijdraagt aan doelen provincie</a:t>
            </a:r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7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verandert concreet?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Beheercontract tussen deelnemer en collectief</a:t>
            </a:r>
          </a:p>
          <a:p>
            <a:pPr lvl="1"/>
            <a:r>
              <a:rPr lang="nl-NL" dirty="0" smtClean="0"/>
              <a:t>Niet meer tussen deelnemer en overheid</a:t>
            </a:r>
          </a:p>
          <a:p>
            <a:r>
              <a:rPr lang="nl-NL" dirty="0" smtClean="0"/>
              <a:t>Betalingen door het collectief</a:t>
            </a:r>
          </a:p>
          <a:p>
            <a:pPr lvl="1"/>
            <a:r>
              <a:rPr lang="nl-NL" dirty="0" smtClean="0"/>
              <a:t>Niet meer door </a:t>
            </a:r>
            <a:r>
              <a:rPr lang="nl-NL" dirty="0" err="1" smtClean="0"/>
              <a:t>RVO.nl</a:t>
            </a:r>
            <a:r>
              <a:rPr lang="nl-NL" dirty="0"/>
              <a:t> </a:t>
            </a:r>
            <a:r>
              <a:rPr lang="nl-NL" dirty="0" smtClean="0"/>
              <a:t>(voorheen DR)</a:t>
            </a:r>
          </a:p>
          <a:p>
            <a:r>
              <a:rPr lang="nl-NL" dirty="0" smtClean="0"/>
              <a:t>Wijzigingen binnen contractduur mogelijk</a:t>
            </a:r>
          </a:p>
          <a:p>
            <a:pPr lvl="1"/>
            <a:r>
              <a:rPr lang="nl-NL" dirty="0" smtClean="0"/>
              <a:t>Niet verplicht 6 jaar, korter kan (soms) ook</a:t>
            </a:r>
          </a:p>
          <a:p>
            <a:r>
              <a:rPr lang="nl-NL" dirty="0" smtClean="0"/>
              <a:t>Korte lijnen: via ANV 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48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weten?</a:t>
            </a: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www.scan-collectieven.nl</a:t>
            </a:r>
          </a:p>
          <a:p>
            <a:pPr lvl="1"/>
            <a:r>
              <a:rPr lang="nl-NL" dirty="0" smtClean="0"/>
              <a:t>Landelijke ontwikkelingen voor collectieven</a:t>
            </a:r>
          </a:p>
          <a:p>
            <a:r>
              <a:rPr lang="nl-NL" dirty="0" smtClean="0"/>
              <a:t>www.natuurlijkplattelandoost.nl</a:t>
            </a:r>
          </a:p>
          <a:p>
            <a:pPr lvl="1"/>
            <a:r>
              <a:rPr lang="nl-NL" dirty="0" smtClean="0"/>
              <a:t>Regionale ontwikkelingen Gelderland en Overijssel</a:t>
            </a:r>
          </a:p>
          <a:p>
            <a:r>
              <a:rPr lang="nl-NL" dirty="0" smtClean="0"/>
              <a:t>www.portaalnatuurenlandschap.nl</a:t>
            </a:r>
          </a:p>
          <a:p>
            <a:pPr lvl="1"/>
            <a:r>
              <a:rPr lang="nl-NL" dirty="0" smtClean="0"/>
              <a:t>Landelijke ontwikkelingen nieuwe stelsel</a:t>
            </a:r>
          </a:p>
          <a:p>
            <a:endParaRPr lang="nl-NL" dirty="0" smtClean="0"/>
          </a:p>
          <a:p>
            <a:r>
              <a:rPr lang="nl-NL" dirty="0" smtClean="0"/>
              <a:t>Alle nieuwsbrieven zijn hier ook te lezen!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129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1. Achtergrondinformatie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200" dirty="0" smtClean="0"/>
              <a:t>Vernieuwd stelsel </a:t>
            </a:r>
            <a:r>
              <a:rPr lang="nl-NL" sz="4200" dirty="0" err="1" smtClean="0"/>
              <a:t>ANLb</a:t>
            </a:r>
            <a:endParaRPr lang="nl-NL" sz="4200" dirty="0" smtClean="0"/>
          </a:p>
          <a:p>
            <a:endParaRPr lang="nl-NL" dirty="0"/>
          </a:p>
        </p:txBody>
      </p:sp>
      <p:pic>
        <p:nvPicPr>
          <p:cNvPr id="1025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6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gaat er veranderen?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 1-1-2016 een nieuwe SNL regeling</a:t>
            </a:r>
          </a:p>
          <a:p>
            <a:r>
              <a:rPr lang="nl-NL" dirty="0" smtClean="0"/>
              <a:t>Doel:</a:t>
            </a:r>
          </a:p>
          <a:p>
            <a:pPr lvl="1"/>
            <a:r>
              <a:rPr lang="nl-NL" dirty="0" smtClean="0"/>
              <a:t>Efficiënter: verlaging uitvoeringskosten</a:t>
            </a:r>
          </a:p>
          <a:p>
            <a:pPr lvl="1"/>
            <a:r>
              <a:rPr lang="nl-NL" dirty="0" smtClean="0"/>
              <a:t>Effectiever: verbetering natuurresultaten</a:t>
            </a:r>
          </a:p>
          <a:p>
            <a:r>
              <a:rPr lang="nl-NL" dirty="0" smtClean="0"/>
              <a:t>Middel:</a:t>
            </a:r>
          </a:p>
          <a:p>
            <a:pPr lvl="1"/>
            <a:r>
              <a:rPr lang="nl-NL" dirty="0" smtClean="0"/>
              <a:t>Collectieve aanpak</a:t>
            </a:r>
          </a:p>
          <a:p>
            <a:pPr lvl="1"/>
            <a:r>
              <a:rPr lang="nl-NL" dirty="0" err="1" smtClean="0"/>
              <a:t>ANLb</a:t>
            </a:r>
            <a:r>
              <a:rPr lang="nl-NL" dirty="0" smtClean="0"/>
              <a:t> alleen op kansrijke plekken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48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Taakverdeling</a:t>
            </a: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Rijk</a:t>
            </a:r>
          </a:p>
          <a:p>
            <a:pPr lvl="1"/>
            <a:r>
              <a:rPr lang="nl-NL" dirty="0" smtClean="0"/>
              <a:t>Ontwikkeling nieuwe stelsel (samen met IPO)</a:t>
            </a:r>
          </a:p>
          <a:p>
            <a:pPr lvl="1"/>
            <a:r>
              <a:rPr lang="nl-NL" dirty="0" smtClean="0"/>
              <a:t>Vertaling van internationale doelen </a:t>
            </a:r>
            <a:r>
              <a:rPr lang="nl-NL" dirty="0" err="1" smtClean="0"/>
              <a:t>ANLb</a:t>
            </a:r>
            <a:endParaRPr lang="nl-NL" dirty="0" smtClean="0"/>
          </a:p>
          <a:p>
            <a:r>
              <a:rPr lang="nl-NL" dirty="0" smtClean="0"/>
              <a:t>Provincie</a:t>
            </a:r>
          </a:p>
          <a:p>
            <a:pPr lvl="1"/>
            <a:r>
              <a:rPr lang="nl-NL" dirty="0" smtClean="0"/>
              <a:t>Regie op natuurdoelen / sturing op resultaten</a:t>
            </a:r>
          </a:p>
          <a:p>
            <a:pPr lvl="1"/>
            <a:r>
              <a:rPr lang="nl-NL" dirty="0" smtClean="0"/>
              <a:t>Provincie bepaalt welke doelen</a:t>
            </a:r>
          </a:p>
          <a:p>
            <a:r>
              <a:rPr lang="nl-NL" dirty="0" smtClean="0"/>
              <a:t>Collectieven</a:t>
            </a:r>
          </a:p>
          <a:p>
            <a:pPr lvl="1"/>
            <a:r>
              <a:rPr lang="nl-NL" dirty="0" smtClean="0"/>
              <a:t>Uitvoering doelen in agrarisch gebieden</a:t>
            </a:r>
          </a:p>
          <a:p>
            <a:pPr lvl="1"/>
            <a:r>
              <a:rPr lang="nl-NL" dirty="0" smtClean="0"/>
              <a:t>Collectief bepaalt welke maatregelen waar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533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Voordeur / achterdeur principe</a:t>
            </a:r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3" descr="voordeur-achterdeur-NL3a.jpg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805" r="-124"/>
          <a:stretch/>
        </p:blipFill>
        <p:spPr>
          <a:xfrm>
            <a:off x="248291" y="1790412"/>
            <a:ext cx="8231780" cy="3601315"/>
          </a:xfrm>
        </p:spPr>
      </p:pic>
    </p:spTree>
    <p:extLst>
      <p:ext uri="{BB962C8B-B14F-4D97-AF65-F5344CB8AC3E}">
        <p14:creationId xmlns:p14="http://schemas.microsoft.com/office/powerpoint/2010/main" xmlns="" val="8093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collectief?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Winst voor de natuur</a:t>
            </a:r>
          </a:p>
          <a:p>
            <a:pPr lvl="1"/>
            <a:r>
              <a:rPr lang="nl-NL" dirty="0" smtClean="0"/>
              <a:t>Effectiever voor soorten die bedrijfsniveau overstijgen (vogels, lijnelementen)</a:t>
            </a:r>
          </a:p>
          <a:p>
            <a:pPr lvl="1"/>
            <a:r>
              <a:rPr lang="nl-NL" dirty="0" smtClean="0"/>
              <a:t>Mogelijkheid regionaal maatwerk: toepassen op kansrijke plekken en gemotiveerde bedrijven</a:t>
            </a:r>
          </a:p>
          <a:p>
            <a:pPr lvl="1"/>
            <a:r>
              <a:rPr lang="nl-NL" dirty="0" smtClean="0"/>
              <a:t>Hoge deelname en dekkingsgraad</a:t>
            </a:r>
          </a:p>
          <a:p>
            <a:pPr lvl="1"/>
            <a:r>
              <a:rPr lang="nl-NL" dirty="0" smtClean="0"/>
              <a:t>Betere begeleiding / training deelnemers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8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collectief?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955348" cy="4525963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Winst voor de overheid</a:t>
            </a:r>
          </a:p>
          <a:p>
            <a:pPr lvl="1"/>
            <a:r>
              <a:rPr lang="nl-NL" dirty="0" smtClean="0"/>
              <a:t>Geen individuele aanvragen meer (14.000 </a:t>
            </a:r>
            <a:r>
              <a:rPr lang="nl-NL" dirty="0" smtClean="0">
                <a:sym typeface="Wingdings"/>
              </a:rPr>
              <a:t> ca. </a:t>
            </a:r>
            <a:r>
              <a:rPr lang="nl-NL" dirty="0">
                <a:sym typeface="Wingdings"/>
              </a:rPr>
              <a:t>4</a:t>
            </a:r>
            <a:r>
              <a:rPr lang="nl-NL" dirty="0" smtClean="0">
                <a:sym typeface="Wingdings"/>
              </a:rPr>
              <a:t>0)</a:t>
            </a:r>
          </a:p>
          <a:p>
            <a:pPr lvl="1"/>
            <a:r>
              <a:rPr lang="nl-NL" dirty="0" smtClean="0">
                <a:sym typeface="Wingdings"/>
              </a:rPr>
              <a:t>Controle is effectiever, efficiënter en goedkoper</a:t>
            </a:r>
            <a:endParaRPr lang="nl-NL" dirty="0" smtClean="0"/>
          </a:p>
          <a:p>
            <a:r>
              <a:rPr lang="nl-NL" dirty="0" smtClean="0"/>
              <a:t>Winst voor de collectieven</a:t>
            </a:r>
          </a:p>
          <a:p>
            <a:pPr lvl="1"/>
            <a:r>
              <a:rPr lang="nl-NL" dirty="0" smtClean="0"/>
              <a:t>Zeggenschap over waar welke pakketten (binnen doelen)</a:t>
            </a:r>
          </a:p>
          <a:p>
            <a:pPr lvl="1"/>
            <a:r>
              <a:rPr lang="nl-NL" dirty="0" smtClean="0"/>
              <a:t>Beter resultaat = behoud bestaansrecht + budget</a:t>
            </a:r>
          </a:p>
          <a:p>
            <a:r>
              <a:rPr lang="nl-NL" dirty="0" smtClean="0"/>
              <a:t>Winst voor deelnemer</a:t>
            </a:r>
          </a:p>
          <a:p>
            <a:pPr lvl="1"/>
            <a:r>
              <a:rPr lang="nl-NL" dirty="0" smtClean="0"/>
              <a:t>Hogere flexibiliteit (aanpassen van beheer)</a:t>
            </a:r>
          </a:p>
          <a:p>
            <a:pPr lvl="1"/>
            <a:r>
              <a:rPr lang="nl-NL" dirty="0" smtClean="0"/>
              <a:t>Minder papierwerk (ontzorgen)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8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collectieven in Overijssel?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955348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Landelijk ca. 40</a:t>
            </a:r>
          </a:p>
          <a:p>
            <a:r>
              <a:rPr lang="nl-NL" dirty="0" smtClean="0"/>
              <a:t>Overijssel momenteel 3</a:t>
            </a:r>
          </a:p>
          <a:p>
            <a:pPr lvl="1"/>
            <a:r>
              <a:rPr lang="nl-NL" dirty="0" smtClean="0"/>
              <a:t>NW Overijssel (4 ANV’s)</a:t>
            </a:r>
          </a:p>
          <a:p>
            <a:pPr lvl="1"/>
            <a:r>
              <a:rPr lang="nl-NL" dirty="0" smtClean="0"/>
              <a:t>Centraal Overijssel (8 ANV’s, incl. De </a:t>
            </a:r>
            <a:r>
              <a:rPr lang="nl-NL" dirty="0" err="1" smtClean="0"/>
              <a:t>Ommer</a:t>
            </a:r>
            <a:r>
              <a:rPr lang="nl-NL" dirty="0" smtClean="0"/>
              <a:t> </a:t>
            </a:r>
            <a:r>
              <a:rPr lang="nl-NL" dirty="0" err="1" smtClean="0"/>
              <a:t>Marke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NO Twente (1 ANV)</a:t>
            </a:r>
          </a:p>
          <a:p>
            <a:pPr marL="0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1" descr="NPO logo-kleur def060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638800"/>
            <a:ext cx="228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62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673</Words>
  <Application>Microsoft Office PowerPoint</Application>
  <PresentationFormat>Diavoorstelling (4:3)</PresentationFormat>
  <Paragraphs>170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Professionalisering collectieven</vt:lpstr>
      <vt:lpstr>Inhoud</vt:lpstr>
      <vt:lpstr>1. Achtergrondinformatie</vt:lpstr>
      <vt:lpstr>Wat gaat er veranderen?</vt:lpstr>
      <vt:lpstr>Taakverdeling</vt:lpstr>
      <vt:lpstr>Voordeur / achterdeur principe</vt:lpstr>
      <vt:lpstr>Waarom een collectief?</vt:lpstr>
      <vt:lpstr>Waarom een collectief?</vt:lpstr>
      <vt:lpstr>Hoeveel collectieven in Overijssel?</vt:lpstr>
      <vt:lpstr>2. Wat doet een collectief?</vt:lpstr>
      <vt:lpstr>Wat staat een collectief te doen</vt:lpstr>
      <vt:lpstr>Opstellen gebiedsaanvraag (1)</vt:lpstr>
      <vt:lpstr>Opstellen gebiedsaanvraag (2)</vt:lpstr>
      <vt:lpstr>Overige taken collectieven (1)</vt:lpstr>
      <vt:lpstr>Overige taken collectieven (2)</vt:lpstr>
      <vt:lpstr>3. Wat is de rol van de ANV?</vt:lpstr>
      <vt:lpstr>Relatie ANV - collectief</vt:lpstr>
      <vt:lpstr>SCAN</vt:lpstr>
      <vt:lpstr>Wie zit er in een collectief?</vt:lpstr>
      <vt:lpstr>Verbrede gebiedscoalitie</vt:lpstr>
      <vt:lpstr>4. Wat gaan deelnemers ANb ervan merken?</vt:lpstr>
      <vt:lpstr>Wat verandert concreet? (1)</vt:lpstr>
      <vt:lpstr>Wat verandert concreet? (2)</vt:lpstr>
      <vt:lpstr>Meer weten?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Yvette Ruesen</dc:creator>
  <cp:lastModifiedBy>Anet-2</cp:lastModifiedBy>
  <cp:revision>75</cp:revision>
  <dcterms:created xsi:type="dcterms:W3CDTF">2013-10-08T07:51:03Z</dcterms:created>
  <dcterms:modified xsi:type="dcterms:W3CDTF">2014-03-08T22:01:40Z</dcterms:modified>
</cp:coreProperties>
</file>