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21" r:id="rId1"/>
  </p:sldMasterIdLst>
  <p:notesMasterIdLst>
    <p:notesMasterId r:id="rId8"/>
  </p:notesMasterIdLst>
  <p:handoutMasterIdLst>
    <p:handoutMasterId r:id="rId9"/>
  </p:handoutMasterIdLst>
  <p:sldIdLst>
    <p:sldId id="359" r:id="rId2"/>
    <p:sldId id="361" r:id="rId3"/>
    <p:sldId id="358" r:id="rId4"/>
    <p:sldId id="360" r:id="rId5"/>
    <p:sldId id="356" r:id="rId6"/>
    <p:sldId id="362" r:id="rId7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C3C112B4-36FF-4340-8252-E1692286B9D8}">
          <p14:sldIdLst>
            <p14:sldId id="359"/>
            <p14:sldId id="361"/>
            <p14:sldId id="358"/>
            <p14:sldId id="360"/>
            <p14:sldId id="356"/>
            <p14:sldId id="3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25" autoAdjust="0"/>
    <p:restoredTop sz="95380" autoAdjust="0"/>
  </p:normalViewPr>
  <p:slideViewPr>
    <p:cSldViewPr snapToGrid="0">
      <p:cViewPr varScale="1">
        <p:scale>
          <a:sx n="78" d="100"/>
          <a:sy n="78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694A99B6-EC22-402C-9521-3960D35305B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0724D2DE-EB33-49E4-BD56-EC4F343E42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81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8C97872F-20B3-4FBB-9150-197D0158F780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0" tIns="48316" rIns="96630" bIns="4831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0" tIns="48316" rIns="96630" bIns="4831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DBD56CD9-F18E-4C40-A5D1-40DE57E60C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93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B780C08-2531-439C-BEE8-4E7B0F743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A3CB4997-F2E5-43F4-B390-673AEB8CD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67E1685-93ED-4384-9EC2-29DB1AA3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B429-D654-4A5C-B1C1-8C3FEC60FF2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76968AC8-B11A-49C0-82A4-7F7A8C49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3C0BA1A-1480-4C4B-B298-90065937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462B7E-7A99-429F-AC39-25674806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BC31170D-5833-4FE7-BEE4-B205FAB02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2828A6ED-EBA1-440B-87A6-5C814061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CCAD-2536-4551-9656-0223F3FD2E8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33851C40-B48F-4E3C-AE82-FBF4ECEC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CA850D54-B46C-4BC0-9D2F-31C43FCD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8021A616-4189-4E79-B8C5-BDE14E4AE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0AD4A7A7-FFA5-4A42-8D0F-D37D9FBC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BF2A806-F14D-4970-88C2-208728D5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D778-0CB0-4217-A5B3-C91404045AA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438F643-BBAB-47B4-8250-2CF17707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12C4CE1-AB63-4D1A-8A85-4CFBE6AA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3D1BBB5-7509-454E-8B42-88E17686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093EB44-89A5-4369-A2AD-6081F14E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F9EEFB9-481A-4344-84C7-B20EAE23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D75D-5BEC-4DF1-B89A-01022E012B1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26632D4-642B-476A-ACBC-F803E15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EC730A6-B939-4165-ADF1-12AF85BA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AD2AAE5-1D38-4EF8-851B-420CBBB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2254D2C5-FF16-4E13-BC46-C9C96117B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713DDB67-9B0D-4AD2-AFA5-F24CC7F8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1251-D38C-4EC8-82DF-82D615E384B0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C3B034B-3C8B-413F-A64B-464884D4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0B7D1CF-8760-4EEC-A541-28F4E361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0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796702C-B3FD-4DA7-BBE9-25E04714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428C2A9C-78FA-4BD7-9ADA-23F74E22D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8599A48C-22EA-4FE9-8C9E-3876CD2B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32761968-7879-4912-A496-241ABB62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4EB9-4670-427C-9B90-8B1607115ED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7FE2011F-1C20-4CD4-98E9-0F413174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5F9DBF33-FAA2-4778-AFE6-FEC2F07A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8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C5FD8BA-BFBF-4221-A4A8-CEFDE2CE8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3201D6E5-3600-446F-A98E-FE25CC9ED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60ABE994-BF9C-40E4-9123-A8072D1D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8B526A03-4D16-452A-A667-7C9D35B44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2061F457-1BCA-4936-8AFF-390841A88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6D0442B0-D862-4236-B681-FBABE197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80A-4D86-42C9-B02B-3568851442D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F140BC3B-02E1-4C8B-95E6-C56BCC12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24F70CAD-7EC8-4069-AAFC-D1722ACF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C3C141B-1E56-40E5-9D1C-A85BA1A7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AC1095A-5B69-4817-A4F2-E5EA07DB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53A3-C539-418F-99D1-39ACB4D0537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5E1F89E2-FA13-4A54-B6E8-B2E7035E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418AE5B3-87A3-4753-8C28-2B1B328A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8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E21E4A83-7AF1-4CF6-9DCC-420AC6EB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D9A6-BEBF-4065-BA60-E14F379038D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A3BF9DA9-2AC2-45DF-821E-6C27A6FB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70BE98B6-D00D-4E36-86ED-E6A17A7A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D420783-0105-4CA6-B080-B806745C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F2D21C5E-56AB-4AF9-A4AF-4BABB6E7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A4541264-0727-4E67-BF80-CB4AF28A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AE9ED4E-095F-47CD-ADE8-E9B8ECDB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1A2D-C6BE-4A87-B56D-3EF154DC3C2E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1D82C475-0F57-4EA8-B37E-C334137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163F3FDC-E513-4C5B-8D4F-2CBE5738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9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27FD919-3C6F-45CF-8552-C4F83357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F4DB78A3-FB69-45A6-B2A4-545695C9B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2D363058-5E5A-434F-BC04-D04A412D8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883482B-9E18-41A1-BB8C-C21A0446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AD1E-3A4D-4021-9F98-EFCE5FF96D2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F1E221BA-8659-488A-9332-AAF4DA24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F2B94582-7C81-4E75-997D-D5125E31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70FDF4FD-03F7-4459-958D-372D709D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2C4F1AB-E54B-4E1A-AD1F-86FC0691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ABF8E4C-83FE-4081-A571-870BD6CE8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EB10-A779-4460-98D7-48CC6E10526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2A2E060-4D1D-469C-B9F7-451D40B54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5075BD5D-AFCA-4EA9-88BE-3F6FA6193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ommermarke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222742" y="889686"/>
            <a:ext cx="9614133" cy="362053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dirty="0" smtClean="0">
                <a:latin typeface="+mn-lt"/>
              </a:rPr>
              <a:t>Pilot </a:t>
            </a:r>
            <a:r>
              <a:rPr lang="nl-NL" sz="6700" b="1" dirty="0" smtClean="0">
                <a:latin typeface="+mn-lt"/>
              </a:rPr>
              <a:t>OMAB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Organisch (rest) Materiaal Als Bodemverbeteraar</a:t>
            </a:r>
            <a:endParaRPr lang="nl-NL" sz="5300" b="1" dirty="0">
              <a:latin typeface="+mn-lt"/>
            </a:endParaRPr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90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840259" y="701289"/>
            <a:ext cx="10305535" cy="4703269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/>
              <a:t/>
            </a:r>
            <a:br>
              <a:rPr lang="nl-NL" sz="3600" b="1" dirty="0" smtClean="0"/>
            </a:br>
            <a:r>
              <a:rPr lang="nl-NL" sz="3600" b="1" dirty="0"/>
              <a:t>DE PARTNERS :</a:t>
            </a:r>
            <a:br>
              <a:rPr lang="nl-NL" sz="3600" b="1" dirty="0"/>
            </a:br>
            <a:r>
              <a:rPr lang="nl-NL" sz="3600" b="1" dirty="0"/>
              <a:t/>
            </a:r>
            <a:br>
              <a:rPr lang="nl-NL" sz="3600" b="1" dirty="0"/>
            </a:br>
            <a:r>
              <a:rPr lang="nl-NL" sz="3600" dirty="0"/>
              <a:t>Waterschap Vechtstromen</a:t>
            </a:r>
            <a:br>
              <a:rPr lang="nl-NL" sz="3600" dirty="0"/>
            </a:br>
            <a:r>
              <a:rPr lang="nl-NL" sz="3600" dirty="0"/>
              <a:t>Waterschap Drents Overijsselse Delta</a:t>
            </a:r>
            <a:br>
              <a:rPr lang="nl-NL" sz="3600" dirty="0"/>
            </a:br>
            <a:r>
              <a:rPr lang="nl-NL" sz="3600" dirty="0"/>
              <a:t>Gemeente Dalfsen – brengt </a:t>
            </a:r>
            <a:r>
              <a:rPr lang="nl-NL" sz="3600" u="sng" dirty="0"/>
              <a:t>Bioterra</a:t>
            </a:r>
            <a:r>
              <a:rPr lang="nl-NL" sz="3600" dirty="0"/>
              <a:t> in</a:t>
            </a:r>
            <a:br>
              <a:rPr lang="nl-NL" sz="3600" dirty="0"/>
            </a:br>
            <a:r>
              <a:rPr lang="nl-NL" sz="3600" dirty="0"/>
              <a:t>Gemeente Ommen</a:t>
            </a:r>
            <a:br>
              <a:rPr lang="nl-NL" sz="3600" dirty="0"/>
            </a:br>
            <a:r>
              <a:rPr lang="nl-NL" sz="3600" dirty="0"/>
              <a:t>Gemeente Hardenberg – brengt </a:t>
            </a:r>
            <a:r>
              <a:rPr lang="nl-NL" sz="3600" u="sng" dirty="0"/>
              <a:t>Regelgeving</a:t>
            </a:r>
            <a:r>
              <a:rPr lang="nl-NL" sz="3600" dirty="0"/>
              <a:t> in</a:t>
            </a:r>
            <a:br>
              <a:rPr lang="nl-NL" sz="3600" dirty="0"/>
            </a:br>
            <a:r>
              <a:rPr lang="nl-NL" sz="3600" dirty="0"/>
              <a:t>ANV De Ommer Marke</a:t>
            </a:r>
            <a:br>
              <a:rPr lang="nl-NL" sz="3600" dirty="0"/>
            </a:br>
            <a:r>
              <a:rPr lang="nl-NL" sz="3600" dirty="0"/>
              <a:t>Provincie Overijssel – </a:t>
            </a:r>
            <a:r>
              <a:rPr lang="nl-NL" sz="3600" dirty="0" smtClean="0"/>
              <a:t>Bescherming </a:t>
            </a:r>
            <a:r>
              <a:rPr lang="nl-NL" sz="3600" u="sng" dirty="0" smtClean="0"/>
              <a:t>Drinkwaterwinning</a:t>
            </a:r>
            <a:r>
              <a:rPr lang="nl-NL" sz="3600" u="sng" dirty="0"/>
              <a:t/>
            </a:r>
            <a:br>
              <a:rPr lang="nl-NL" sz="3600" u="sng" dirty="0"/>
            </a:br>
            <a:endParaRPr lang="nl-NL" sz="36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53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2557849" y="1285103"/>
            <a:ext cx="8637372" cy="3756454"/>
          </a:xfrm>
        </p:spPr>
        <p:txBody>
          <a:bodyPr>
            <a:noAutofit/>
          </a:bodyPr>
          <a:lstStyle/>
          <a:p>
            <a:pPr algn="l"/>
            <a:r>
              <a:rPr lang="nl-NL" sz="4400" b="1" dirty="0" smtClean="0"/>
              <a:t/>
            </a:r>
            <a:br>
              <a:rPr lang="nl-NL" sz="4400" b="1" dirty="0" smtClean="0"/>
            </a:br>
            <a:r>
              <a:rPr lang="nl-NL" sz="4400" dirty="0" smtClean="0">
                <a:latin typeface="+mn-lt"/>
              </a:rPr>
              <a:t>- </a:t>
            </a:r>
            <a:r>
              <a:rPr lang="nl-NL" sz="4400" dirty="0">
                <a:latin typeface="+mn-lt"/>
              </a:rPr>
              <a:t>7 </a:t>
            </a:r>
            <a:r>
              <a:rPr lang="nl-NL" sz="4400" dirty="0" smtClean="0">
                <a:latin typeface="+mn-lt"/>
              </a:rPr>
              <a:t>partners samen met </a:t>
            </a:r>
            <a:br>
              <a:rPr lang="nl-NL" sz="4400" dirty="0" smtClean="0">
                <a:latin typeface="+mn-lt"/>
              </a:rPr>
            </a:br>
            <a:r>
              <a:rPr lang="nl-NL" sz="4400" dirty="0">
                <a:latin typeface="+mn-lt"/>
              </a:rPr>
              <a:t>	</a:t>
            </a:r>
            <a:r>
              <a:rPr lang="nl-NL" sz="4400" dirty="0" smtClean="0">
                <a:latin typeface="+mn-lt"/>
              </a:rPr>
              <a:t>- Eurofins-agro</a:t>
            </a:r>
            <a:br>
              <a:rPr lang="nl-NL" sz="4400" dirty="0" smtClean="0">
                <a:latin typeface="+mn-lt"/>
              </a:rPr>
            </a:br>
            <a:r>
              <a:rPr lang="nl-NL" sz="4400" dirty="0">
                <a:latin typeface="+mn-lt"/>
              </a:rPr>
              <a:t>	</a:t>
            </a:r>
            <a:r>
              <a:rPr lang="nl-NL" sz="4400" dirty="0" smtClean="0">
                <a:latin typeface="+mn-lt"/>
              </a:rPr>
              <a:t>- Lumbricus</a:t>
            </a:r>
            <a:br>
              <a:rPr lang="nl-NL" sz="44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400" dirty="0">
                <a:latin typeface="+mn-lt"/>
              </a:rPr>
              <a:t/>
            </a:r>
            <a:br>
              <a:rPr lang="nl-NL" sz="4400" dirty="0">
                <a:latin typeface="+mn-lt"/>
              </a:rPr>
            </a:br>
            <a:r>
              <a:rPr lang="nl-NL" sz="4400" dirty="0">
                <a:latin typeface="+mn-lt"/>
              </a:rPr>
              <a:t>- werkgebied </a:t>
            </a:r>
            <a:r>
              <a:rPr lang="nl-NL" sz="4400" dirty="0" smtClean="0">
                <a:latin typeface="+mn-lt"/>
              </a:rPr>
              <a:t>Vechtdal</a:t>
            </a:r>
            <a:br>
              <a:rPr lang="nl-NL" sz="44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400" dirty="0" smtClean="0">
                <a:latin typeface="+mn-lt"/>
              </a:rPr>
              <a:t/>
            </a:r>
            <a:br>
              <a:rPr lang="nl-NL" sz="4400" dirty="0" smtClean="0">
                <a:latin typeface="+mn-lt"/>
              </a:rPr>
            </a:br>
            <a:r>
              <a:rPr lang="nl-NL" sz="4400" dirty="0" smtClean="0">
                <a:latin typeface="+mn-lt"/>
              </a:rPr>
              <a:t>- 5 jarig</a:t>
            </a:r>
            <a:br>
              <a:rPr lang="nl-NL" sz="44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400" dirty="0" smtClean="0">
                <a:latin typeface="+mn-lt"/>
              </a:rPr>
              <a:t/>
            </a:r>
            <a:br>
              <a:rPr lang="nl-NL" sz="44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400" dirty="0">
                <a:latin typeface="+mn-lt"/>
              </a:rPr>
              <a:t/>
            </a:r>
            <a:br>
              <a:rPr lang="nl-NL" sz="4400" dirty="0">
                <a:latin typeface="+mn-lt"/>
              </a:rPr>
            </a:br>
            <a:r>
              <a:rPr lang="nl-NL" sz="4400" dirty="0" smtClean="0">
                <a:latin typeface="+mn-lt"/>
              </a:rPr>
              <a:t>- </a:t>
            </a:r>
            <a:r>
              <a:rPr lang="nl-NL" sz="4400" dirty="0">
                <a:latin typeface="+mn-lt"/>
              </a:rPr>
              <a:t>onafhankelijk onderzoek</a:t>
            </a:r>
            <a:endParaRPr lang="nl-NL" sz="44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03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07774" y="1168374"/>
            <a:ext cx="10799804" cy="4089425"/>
          </a:xfrm>
        </p:spPr>
        <p:txBody>
          <a:bodyPr>
            <a:normAutofit fontScale="90000"/>
          </a:bodyPr>
          <a:lstStyle/>
          <a:p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900" b="1" dirty="0" smtClean="0">
                <a:latin typeface="+mn-lt"/>
              </a:rPr>
              <a:t>DOEL</a:t>
            </a:r>
            <a:r>
              <a:rPr lang="nl-NL" sz="4000" b="1" dirty="0" smtClean="0">
                <a:latin typeface="+mn-lt"/>
              </a:rPr>
              <a:t/>
            </a:r>
            <a:br>
              <a:rPr lang="nl-NL" sz="4000" b="1" dirty="0" smtClean="0">
                <a:latin typeface="+mn-lt"/>
              </a:rPr>
            </a:br>
            <a:r>
              <a:rPr lang="nl-NL" sz="4400" dirty="0">
                <a:latin typeface="+mn-lt"/>
              </a:rPr>
              <a:t>“Het onderzoeken </a:t>
            </a:r>
            <a:r>
              <a:rPr lang="nl-NL" sz="4400" dirty="0" smtClean="0">
                <a:latin typeface="+mn-lt"/>
              </a:rPr>
              <a:t/>
            </a:r>
            <a:br>
              <a:rPr lang="nl-NL" sz="4400" dirty="0" smtClean="0">
                <a:latin typeface="+mn-lt"/>
              </a:rPr>
            </a:br>
            <a:r>
              <a:rPr lang="nl-NL" sz="4400" dirty="0" smtClean="0">
                <a:latin typeface="+mn-lt"/>
              </a:rPr>
              <a:t>hoe het </a:t>
            </a:r>
            <a:r>
              <a:rPr lang="nl-NL" sz="4400" dirty="0">
                <a:latin typeface="+mn-lt"/>
              </a:rPr>
              <a:t>in de praktijk mogelijk </a:t>
            </a:r>
            <a:r>
              <a:rPr lang="nl-NL" sz="4400" dirty="0" smtClean="0">
                <a:latin typeface="+mn-lt"/>
              </a:rPr>
              <a:t>is,</a:t>
            </a:r>
            <a:br>
              <a:rPr lang="nl-NL" sz="4400" dirty="0" smtClean="0">
                <a:latin typeface="+mn-lt"/>
              </a:rPr>
            </a:br>
            <a:r>
              <a:rPr lang="nl-NL" sz="4400" dirty="0" smtClean="0">
                <a:latin typeface="+mn-lt"/>
              </a:rPr>
              <a:t>om structureel, </a:t>
            </a:r>
            <a:br>
              <a:rPr lang="nl-NL" sz="4400" dirty="0" smtClean="0">
                <a:latin typeface="+mn-lt"/>
              </a:rPr>
            </a:br>
            <a:r>
              <a:rPr lang="nl-NL" sz="4400" dirty="0" smtClean="0">
                <a:latin typeface="+mn-lt"/>
              </a:rPr>
              <a:t>plaatselijk </a:t>
            </a:r>
            <a:r>
              <a:rPr lang="nl-NL" sz="4400" dirty="0">
                <a:latin typeface="+mn-lt"/>
              </a:rPr>
              <a:t>organisch (rest)materiaal </a:t>
            </a:r>
            <a:r>
              <a:rPr lang="nl-NL" sz="4400" dirty="0" smtClean="0">
                <a:latin typeface="+mn-lt"/>
              </a:rPr>
              <a:t/>
            </a:r>
            <a:br>
              <a:rPr lang="nl-NL" sz="4400" dirty="0" smtClean="0">
                <a:latin typeface="+mn-lt"/>
              </a:rPr>
            </a:br>
            <a:r>
              <a:rPr lang="nl-NL" sz="4400" dirty="0" smtClean="0">
                <a:latin typeface="+mn-lt"/>
              </a:rPr>
              <a:t>te </a:t>
            </a:r>
            <a:r>
              <a:rPr lang="nl-NL" sz="4400" dirty="0">
                <a:latin typeface="+mn-lt"/>
              </a:rPr>
              <a:t>gebruiken als </a:t>
            </a:r>
            <a:r>
              <a:rPr lang="nl-NL" sz="4400" dirty="0" smtClean="0">
                <a:latin typeface="+mn-lt"/>
              </a:rPr>
              <a:t>bodemverbeteraar</a:t>
            </a:r>
            <a:r>
              <a:rPr lang="nl-NL" sz="4400" dirty="0"/>
              <a:t/>
            </a:r>
            <a:br>
              <a:rPr lang="nl-NL" sz="4400" dirty="0"/>
            </a:br>
            <a:r>
              <a:rPr lang="nl-NL" sz="1000" dirty="0" smtClean="0">
                <a:latin typeface="+mn-lt"/>
              </a:rPr>
              <a:t> </a:t>
            </a:r>
            <a:r>
              <a:rPr lang="nl-NL" sz="4000" dirty="0">
                <a:latin typeface="+mn-lt"/>
              </a:rPr>
              <a:t/>
            </a:r>
            <a:br>
              <a:rPr lang="nl-NL" sz="4000" dirty="0">
                <a:latin typeface="+mn-lt"/>
              </a:rPr>
            </a:br>
            <a:endParaRPr lang="nl-NL" sz="40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3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310640" y="1168374"/>
            <a:ext cx="10329817" cy="4791175"/>
          </a:xfrm>
        </p:spPr>
        <p:txBody>
          <a:bodyPr>
            <a:normAutofit fontScale="90000"/>
          </a:bodyPr>
          <a:lstStyle/>
          <a:p>
            <a:pPr algn="l"/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400" b="1" dirty="0" smtClean="0">
                <a:latin typeface="+mn-lt"/>
              </a:rPr>
              <a:t>DEELVRAGEN</a:t>
            </a:r>
            <a:br>
              <a:rPr lang="nl-NL" sz="4400" b="1" dirty="0" smtClean="0">
                <a:latin typeface="+mn-lt"/>
              </a:rPr>
            </a:br>
            <a:r>
              <a:rPr lang="nl-NL" sz="1600" b="1" dirty="0">
                <a:latin typeface="+mn-lt"/>
              </a:rPr>
              <a:t> </a:t>
            </a: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 smtClean="0"/>
              <a:t>- </a:t>
            </a:r>
            <a:r>
              <a:rPr lang="nl-NL" sz="4000" dirty="0" smtClean="0">
                <a:latin typeface="+mn-lt"/>
              </a:rPr>
              <a:t>hoe </a:t>
            </a:r>
            <a:r>
              <a:rPr lang="nl-NL" sz="4000" dirty="0">
                <a:latin typeface="+mn-lt"/>
              </a:rPr>
              <a:t>maak ik een goede </a:t>
            </a:r>
            <a:r>
              <a:rPr lang="nl-NL" sz="4000" dirty="0" smtClean="0">
                <a:latin typeface="+mn-lt"/>
              </a:rPr>
              <a:t>bodemverbeteraar?</a:t>
            </a:r>
            <a:br>
              <a:rPr lang="nl-NL" sz="40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000" dirty="0">
                <a:latin typeface="+mn-lt"/>
              </a:rPr>
              <a:t/>
            </a:r>
            <a:br>
              <a:rPr lang="nl-NL" sz="4000" dirty="0">
                <a:latin typeface="+mn-lt"/>
              </a:rPr>
            </a:br>
            <a:r>
              <a:rPr lang="nl-NL" sz="4000" dirty="0">
                <a:latin typeface="+mn-lt"/>
              </a:rPr>
              <a:t>- wat is het effect op de </a:t>
            </a:r>
            <a:r>
              <a:rPr lang="nl-NL" sz="4000" dirty="0" smtClean="0">
                <a:latin typeface="+mn-lt"/>
              </a:rPr>
              <a:t>bodem</a:t>
            </a:r>
            <a:br>
              <a:rPr lang="nl-NL" sz="40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000" dirty="0">
                <a:latin typeface="+mn-lt"/>
              </a:rPr>
              <a:t/>
            </a:r>
            <a:br>
              <a:rPr lang="nl-NL" sz="4000" dirty="0">
                <a:latin typeface="+mn-lt"/>
              </a:rPr>
            </a:br>
            <a:r>
              <a:rPr lang="nl-NL" sz="4000" dirty="0" smtClean="0">
                <a:latin typeface="+mn-lt"/>
              </a:rPr>
              <a:t>- hoe </a:t>
            </a:r>
            <a:r>
              <a:rPr lang="nl-NL" sz="4000" dirty="0">
                <a:latin typeface="+mn-lt"/>
              </a:rPr>
              <a:t>ziet het financiële en logistieke plaatje </a:t>
            </a:r>
            <a:r>
              <a:rPr lang="nl-NL" sz="4000" dirty="0" smtClean="0">
                <a:latin typeface="+mn-lt"/>
              </a:rPr>
              <a:t>eruit?</a:t>
            </a:r>
            <a:br>
              <a:rPr lang="nl-NL" sz="40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000" dirty="0" smtClean="0">
                <a:latin typeface="+mn-lt"/>
              </a:rPr>
              <a:t/>
            </a:r>
            <a:br>
              <a:rPr lang="nl-NL" sz="4000" dirty="0" smtClean="0">
                <a:latin typeface="+mn-lt"/>
              </a:rPr>
            </a:br>
            <a:r>
              <a:rPr lang="nl-NL" sz="4000" dirty="0" smtClean="0">
                <a:latin typeface="+mn-lt"/>
              </a:rPr>
              <a:t>- hoe zit het met de regelgeving</a:t>
            </a:r>
            <a:br>
              <a:rPr lang="nl-NL" sz="4000" dirty="0" smtClean="0">
                <a:latin typeface="+mn-lt"/>
              </a:rPr>
            </a:br>
            <a:r>
              <a:rPr lang="nl-NL" sz="1000" dirty="0">
                <a:latin typeface="+mn-lt"/>
              </a:rPr>
              <a:t> </a:t>
            </a:r>
            <a:r>
              <a:rPr lang="nl-NL" sz="4000" dirty="0" smtClean="0">
                <a:latin typeface="+mn-lt"/>
              </a:rPr>
              <a:t/>
            </a:r>
            <a:br>
              <a:rPr lang="nl-NL" sz="4000" dirty="0" smtClean="0">
                <a:latin typeface="+mn-lt"/>
              </a:rPr>
            </a:br>
            <a:r>
              <a:rPr lang="nl-NL" sz="4000" dirty="0" smtClean="0">
                <a:latin typeface="+mn-lt"/>
              </a:rPr>
              <a:t>- kennisoverdracht</a:t>
            </a: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endParaRPr lang="nl-NL" sz="40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84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310641" y="790832"/>
            <a:ext cx="9328528" cy="4843597"/>
          </a:xfrm>
        </p:spPr>
        <p:txBody>
          <a:bodyPr>
            <a:normAutofit fontScale="90000"/>
          </a:bodyPr>
          <a:lstStyle/>
          <a:p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400" b="1" dirty="0" smtClean="0">
                <a:latin typeface="+mn-lt"/>
              </a:rPr>
              <a:t>MEER INFORMATIE OP:</a:t>
            </a:r>
            <a:br>
              <a:rPr lang="nl-NL" sz="4400" b="1" dirty="0" smtClean="0">
                <a:latin typeface="+mn-lt"/>
              </a:rPr>
            </a:br>
            <a:r>
              <a:rPr lang="nl-NL" sz="1600" b="1" dirty="0">
                <a:latin typeface="+mn-lt"/>
              </a:rPr>
              <a:t> </a:t>
            </a: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 smtClean="0"/>
              <a:t>website : </a:t>
            </a:r>
            <a:r>
              <a:rPr lang="nl-NL" sz="4000" b="1" dirty="0" smtClean="0">
                <a:hlinkClick r:id="rId2"/>
              </a:rPr>
              <a:t>www.ommermarke.nl</a:t>
            </a: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 smtClean="0"/>
              <a:t>hierop staan ook alle resultaten van fase 1</a:t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endParaRPr lang="nl-NL" sz="40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69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3073</TotalTime>
  <Words>0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 Pilot OMAB   Organisch (rest) Materiaal Als Bodemverbeteraar</vt:lpstr>
      <vt:lpstr> DE PARTNERS :  Waterschap Vechtstromen Waterschap Drents Overijsselse Delta Gemeente Dalfsen – brengt Bioterra in Gemeente Ommen Gemeente Hardenberg – brengt Regelgeving in ANV De Ommer Marke Provincie Overijssel – Bescherming Drinkwaterwinning </vt:lpstr>
      <vt:lpstr> - 7 partners samen met   - Eurofins-agro  - Lumbricus   - werkgebied Vechtdal   - 5 jarig     - onafhankelijk onderzoek</vt:lpstr>
      <vt:lpstr>   DOEL “Het onderzoeken  hoe het in de praktijk mogelijk is, om structureel,  plaatselijk organisch (rest)materiaal  te gebruiken als bodemverbeteraar   </vt:lpstr>
      <vt:lpstr>  DEELVRAGEN   - hoe maak ik een goede bodemverbeteraar?   - wat is het effect op de bodem   - hoe ziet het financiële en logistieke plaatje eruit?   - hoe zit het met de regelgeving   - kennisoverdracht  </vt:lpstr>
      <vt:lpstr>  MEER INFORMATIE OP:    website : www.ommermarke.nl  hierop staan ook alle resultaten van fase 1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Sportvelden – onderhoud en beheer</dc:title>
  <dc:creator>Farjon Groen Advies</dc:creator>
  <cp:lastModifiedBy>Anet Bovendeert</cp:lastModifiedBy>
  <cp:revision>309</cp:revision>
  <cp:lastPrinted>2018-02-12T13:04:57Z</cp:lastPrinted>
  <dcterms:created xsi:type="dcterms:W3CDTF">2016-04-14T08:45:41Z</dcterms:created>
  <dcterms:modified xsi:type="dcterms:W3CDTF">2018-03-20T21:25:18Z</dcterms:modified>
</cp:coreProperties>
</file>