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9ccce793177c46c3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55" r:id="rId3"/>
    <p:sldId id="370" r:id="rId4"/>
    <p:sldId id="369" r:id="rId5"/>
    <p:sldId id="398" r:id="rId6"/>
    <p:sldId id="375" r:id="rId7"/>
    <p:sldId id="400" r:id="rId8"/>
    <p:sldId id="401" r:id="rId9"/>
    <p:sldId id="357" r:id="rId10"/>
    <p:sldId id="388" r:id="rId11"/>
    <p:sldId id="386" r:id="rId12"/>
    <p:sldId id="409" r:id="rId13"/>
    <p:sldId id="411" r:id="rId14"/>
    <p:sldId id="415" r:id="rId15"/>
    <p:sldId id="417" r:id="rId16"/>
    <p:sldId id="418" r:id="rId17"/>
    <p:sldId id="392" r:id="rId18"/>
  </p:sldIdLst>
  <p:sldSz cx="9144000" cy="6858000" type="screen4x3"/>
  <p:notesSz cx="6669088" cy="9872663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46118BF6-936B-49FF-9D8E-17DCAF16DDBD}">
          <p14:sldIdLst>
            <p14:sldId id="256"/>
            <p14:sldId id="355"/>
            <p14:sldId id="370"/>
            <p14:sldId id="369"/>
            <p14:sldId id="398"/>
            <p14:sldId id="375"/>
            <p14:sldId id="400"/>
            <p14:sldId id="401"/>
            <p14:sldId id="357"/>
            <p14:sldId id="388"/>
            <p14:sldId id="386"/>
            <p14:sldId id="409"/>
            <p14:sldId id="411"/>
            <p14:sldId id="415"/>
            <p14:sldId id="417"/>
            <p14:sldId id="418"/>
            <p14:sldId id="3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70C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2887" autoAdjust="0"/>
  </p:normalViewPr>
  <p:slideViewPr>
    <p:cSldViewPr>
      <p:cViewPr varScale="1">
        <p:scale>
          <a:sx n="57" d="100"/>
          <a:sy n="57" d="100"/>
        </p:scale>
        <p:origin x="1980" y="-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A60C2-C690-46A6-B63F-98671EF72A93}" type="datetimeFigureOut">
              <a:rPr lang="nl-NL" smtClean="0"/>
              <a:t>20-3-2018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E5ACB-E5B8-4262-A15A-A105C5A9FD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8522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3B07D-4190-4FC9-95A4-68038493E340}" type="datetimeFigureOut">
              <a:rPr lang="nl-NL" smtClean="0"/>
              <a:t>20-3-2018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233488"/>
            <a:ext cx="4440238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05199-E1D0-49F2-9EAF-EE4DF618E5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216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1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5199-E1D0-49F2-9EAF-EE4DF618E5D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8543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Hengelo,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Oldenzaalse</a:t>
            </a:r>
            <a:r>
              <a:rPr lang="nl-NL" baseline="0" dirty="0" smtClean="0"/>
              <a:t> straat (stortbui april 2014)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5199-E1D0-49F2-9EAF-EE4DF618E5DB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7698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5199-E1D0-49F2-9EAF-EE4DF618E5DB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1642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5199-E1D0-49F2-9EAF-EE4DF618E5DB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2361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5199-E1D0-49F2-9EAF-EE4DF618E5DB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961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De cliffhanger….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5199-E1D0-49F2-9EAF-EE4DF618E5D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9725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5199-E1D0-49F2-9EAF-EE4DF618E5DB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9725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De opgave: hoe bedien je hier je functies goed?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5199-E1D0-49F2-9EAF-EE4DF618E5D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9725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5199-E1D0-49F2-9EAF-EE4DF618E5DB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0196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Hengelo,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Oldenzaalse</a:t>
            </a:r>
            <a:r>
              <a:rPr lang="nl-NL" baseline="0" dirty="0" smtClean="0"/>
              <a:t> straat (stortbui april 2014)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5199-E1D0-49F2-9EAF-EE4DF618E5D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4949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5199-E1D0-49F2-9EAF-EE4DF618E5DB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4949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5199-E1D0-49F2-9EAF-EE4DF618E5DB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4949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Hengelo,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Oldenzaalse</a:t>
            </a:r>
            <a:r>
              <a:rPr lang="nl-NL" baseline="0" dirty="0" smtClean="0"/>
              <a:t> straat (stortbui april 2014)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5199-E1D0-49F2-9EAF-EE4DF618E5DB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1485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e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675506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 smtClean="0"/>
              <a:t>Naam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915816" y="5157192"/>
            <a:ext cx="5976664" cy="1152128"/>
          </a:xfrm>
        </p:spPr>
        <p:txBody>
          <a:bodyPr/>
          <a:lstStyle>
            <a:lvl1pPr marL="0" indent="0" algn="l">
              <a:buNone/>
              <a:defRPr sz="2400" kern="1200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 smtClean="0"/>
              <a:t>Naam spreker of subtitel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167442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4 afbeeldingen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19240" cy="50405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Naam presentatie - Subtitel</a:t>
            </a:r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5049184" y="2134800"/>
            <a:ext cx="3816000" cy="20376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7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5049184" y="4581128"/>
            <a:ext cx="3816000" cy="20376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8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828000" y="2134800"/>
            <a:ext cx="3816000" cy="20376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5"/>
          </p:nvPr>
        </p:nvSpPr>
        <p:spPr>
          <a:xfrm>
            <a:off x="828000" y="4581128"/>
            <a:ext cx="3816000" cy="20376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027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1 afbeelding +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19240" cy="50405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nl-NL" smtClean="0"/>
              <a:t>Naam presentatie - Subtitel</a:t>
            </a:r>
            <a:endParaRPr lang="nl-NL" dirty="0"/>
          </a:p>
        </p:txBody>
      </p:sp>
      <p:sp>
        <p:nvSpPr>
          <p:cNvPr id="8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828000" y="2134800"/>
            <a:ext cx="8002800" cy="4462552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1406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-di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1080120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 smtClean="0"/>
              <a:t>Nieuw onderwerp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59674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fsluit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675506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 smtClean="0"/>
              <a:t>Afsluiting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915816" y="5157192"/>
            <a:ext cx="5976664" cy="1152128"/>
          </a:xfrm>
        </p:spPr>
        <p:txBody>
          <a:bodyPr/>
          <a:lstStyle>
            <a:lvl1pPr marL="0" indent="0" algn="l">
              <a:buNone/>
              <a:defRPr sz="2400" kern="1200" baseline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 smtClean="0"/>
              <a:t>Eventueel contactgegevens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6299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Gemaa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675506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 smtClean="0"/>
              <a:t>Naam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915816" y="5157192"/>
            <a:ext cx="5976664" cy="1152128"/>
          </a:xfrm>
        </p:spPr>
        <p:txBody>
          <a:bodyPr/>
          <a:lstStyle>
            <a:lvl1pPr marL="0" indent="0" algn="l">
              <a:buNone/>
              <a:defRPr sz="2400" kern="1200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 smtClean="0"/>
              <a:t>Naam spreker of subtitel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34166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Kanaa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675506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 smtClean="0"/>
              <a:t>Naam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915816" y="5157192"/>
            <a:ext cx="5976664" cy="1152128"/>
          </a:xfrm>
        </p:spPr>
        <p:txBody>
          <a:bodyPr/>
          <a:lstStyle>
            <a:lvl1pPr marL="0" indent="0" algn="l">
              <a:buNone/>
              <a:defRPr sz="2400" kern="1200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 smtClean="0"/>
              <a:t>Naam spreker of subtitel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79700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Plasse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675506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 smtClean="0"/>
              <a:t>Naam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915816" y="5157192"/>
            <a:ext cx="5976664" cy="1152128"/>
          </a:xfrm>
        </p:spPr>
        <p:txBody>
          <a:bodyPr/>
          <a:lstStyle>
            <a:lvl1pPr marL="0" indent="0" algn="l">
              <a:buNone/>
              <a:defRPr sz="2400" kern="1200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 smtClean="0"/>
              <a:t>Naam spreker of subtitel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31235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Koeie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675506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 smtClean="0"/>
              <a:t>Naam presentatie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915816" y="5157192"/>
            <a:ext cx="5976664" cy="1152128"/>
          </a:xfrm>
        </p:spPr>
        <p:txBody>
          <a:bodyPr/>
          <a:lstStyle>
            <a:lvl1pPr marL="0" indent="0" algn="l">
              <a:buNone/>
              <a:defRPr sz="2400" kern="1200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 smtClean="0"/>
              <a:t>Naam spreker of subtitel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67894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80920" cy="50405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1580" y="2132856"/>
            <a:ext cx="8100900" cy="4464496"/>
          </a:xfrm>
        </p:spPr>
        <p:txBody>
          <a:bodyPr/>
          <a:lstStyle>
            <a:lvl1pPr marL="0" indent="0">
              <a:buNone/>
              <a:defRPr sz="2800" baseline="0"/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dirty="0" smtClean="0"/>
              <a:t>Naam presentatie - Subtitel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6814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80920" cy="50405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1580" y="2132856"/>
            <a:ext cx="8100900" cy="2160240"/>
          </a:xfrm>
        </p:spPr>
        <p:txBody>
          <a:bodyPr/>
          <a:lstStyle>
            <a:lvl1pPr marL="0" indent="0">
              <a:buNone/>
              <a:defRPr sz="2800" baseline="0"/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dirty="0" smtClean="0"/>
              <a:t>Naam presentatie - Subtitel</a:t>
            </a:r>
            <a:endParaRPr lang="nl-NL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2"/>
          </p:nvPr>
        </p:nvSpPr>
        <p:spPr>
          <a:xfrm>
            <a:off x="791580" y="4509120"/>
            <a:ext cx="8100900" cy="2088232"/>
          </a:xfrm>
        </p:spPr>
        <p:txBody>
          <a:bodyPr/>
          <a:lstStyle>
            <a:lvl1pPr marL="0" indent="0">
              <a:buNone/>
              <a:defRPr sz="2600" b="1" baseline="0"/>
            </a:lvl1pPr>
            <a:lvl2pPr marL="0" indent="0" algn="l">
              <a:buNone/>
              <a:defRPr/>
            </a:lvl2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1618898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19240" cy="50405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1580" y="2134800"/>
            <a:ext cx="4500500" cy="4462552"/>
          </a:xfrm>
        </p:spPr>
        <p:txBody>
          <a:bodyPr/>
          <a:lstStyle>
            <a:lvl1pPr marL="0" indent="0">
              <a:buNone/>
              <a:defRPr sz="2800" baseline="0"/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nl-NL" smtClean="0"/>
              <a:t>Naam presentatie - Subtitel</a:t>
            </a:r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5518800" y="2134800"/>
            <a:ext cx="3312000" cy="20376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7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5518800" y="4550346"/>
            <a:ext cx="3312000" cy="20376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5104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3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19240" cy="50405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1580" y="2134800"/>
            <a:ext cx="8039220" cy="2518336"/>
          </a:xfrm>
        </p:spPr>
        <p:txBody>
          <a:bodyPr/>
          <a:lstStyle>
            <a:lvl1pPr marL="0" indent="0">
              <a:buNone/>
              <a:defRPr sz="2800" baseline="0"/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dirty="0" smtClean="0"/>
              <a:t>Naam presentatie - Subtitel</a:t>
            </a:r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526800" y="4867200"/>
            <a:ext cx="2304000" cy="19908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8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3715419" y="4867200"/>
            <a:ext cx="2304000" cy="19908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796101" y="4867200"/>
            <a:ext cx="2304000" cy="1990800"/>
          </a:xfrm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43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560" y="1340768"/>
            <a:ext cx="828092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om het opmaakprofiel van de modeltitel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348880"/>
            <a:ext cx="820668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om de opmaakprofielen van de </a:t>
            </a:r>
            <a:r>
              <a:rPr lang="nl-NL" dirty="0" err="1" smtClean="0"/>
              <a:t>modeltekst</a:t>
            </a:r>
            <a:r>
              <a:rPr lang="nl-NL" dirty="0" smtClean="0"/>
              <a:t>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1560" y="536400"/>
            <a:ext cx="6264696" cy="31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800" i="1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nl-NL" dirty="0" smtClean="0"/>
              <a:t>Naam presentatie - Subtitel</a:t>
            </a:r>
            <a:endParaRPr lang="nl-NL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7" r:id="rId3"/>
    <p:sldLayoutId id="2147483668" r:id="rId4"/>
    <p:sldLayoutId id="2147483669" r:id="rId5"/>
    <p:sldLayoutId id="2147483650" r:id="rId6"/>
    <p:sldLayoutId id="2147483676" r:id="rId7"/>
    <p:sldLayoutId id="2147483672" r:id="rId8"/>
    <p:sldLayoutId id="2147483674" r:id="rId9"/>
    <p:sldLayoutId id="2147483673" r:id="rId10"/>
    <p:sldLayoutId id="2147483675" r:id="rId11"/>
    <p:sldLayoutId id="2147483670" r:id="rId12"/>
    <p:sldLayoutId id="2147483671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70C0"/>
        </a:buClr>
        <a:buFont typeface="Arial" panose="020B0604020202020204" pitchFamily="34" charset="0"/>
        <a:buChar char="•"/>
        <a:defRPr sz="2800" baseline="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70C0"/>
        </a:buClr>
        <a:buFont typeface="Arial" panose="020B0604020202020204" pitchFamily="34" charset="0"/>
        <a:buChar char="•"/>
        <a:defRPr sz="2400" baseline="0">
          <a:solidFill>
            <a:srgbClr val="00206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70C0"/>
        </a:buClr>
        <a:buFont typeface="Arial" panose="020B0604020202020204" pitchFamily="34" charset="0"/>
        <a:buChar char="•"/>
        <a:defRPr sz="2400" baseline="0">
          <a:solidFill>
            <a:srgbClr val="00206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70C0"/>
        </a:buClr>
        <a:buFont typeface="Arial" panose="020B0604020202020204" pitchFamily="34" charset="0"/>
        <a:buChar char="•"/>
        <a:defRPr sz="2000" baseline="0">
          <a:solidFill>
            <a:srgbClr val="00206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70C0"/>
        </a:buClr>
        <a:buFont typeface="Arial" panose="020B0604020202020204" pitchFamily="34" charset="0"/>
        <a:buChar char="•"/>
        <a:defRPr sz="2000" baseline="0">
          <a:solidFill>
            <a:srgbClr val="00206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93339" y="4077072"/>
            <a:ext cx="6768752" cy="1296144"/>
          </a:xfrm>
        </p:spPr>
        <p:txBody>
          <a:bodyPr/>
          <a:lstStyle/>
          <a:p>
            <a:pPr algn="ctr"/>
            <a:r>
              <a:rPr lang="nl-NL" sz="3600" b="1" dirty="0" smtClean="0">
                <a:solidFill>
                  <a:srgbClr val="002060"/>
                </a:solidFill>
              </a:rPr>
              <a:t> ‘Het waterschap is toch geen </a:t>
            </a:r>
            <a:r>
              <a:rPr lang="nl-NL" sz="3600" b="1" dirty="0" err="1" smtClean="0">
                <a:solidFill>
                  <a:srgbClr val="002060"/>
                </a:solidFill>
              </a:rPr>
              <a:t>bodemschap</a:t>
            </a:r>
            <a:r>
              <a:rPr lang="nl-NL" sz="3600" b="1" dirty="0" smtClean="0">
                <a:solidFill>
                  <a:srgbClr val="002060"/>
                </a:solidFill>
              </a:rPr>
              <a:t>?’ </a:t>
            </a:r>
          </a:p>
          <a:p>
            <a:pPr algn="ctr"/>
            <a:endParaRPr lang="nl-NL" sz="1400" b="1" dirty="0">
              <a:solidFill>
                <a:srgbClr val="002060"/>
              </a:solidFill>
            </a:endParaRPr>
          </a:p>
          <a:p>
            <a:pPr algn="ctr"/>
            <a:r>
              <a:rPr lang="nl-NL" b="1" dirty="0" smtClean="0">
                <a:solidFill>
                  <a:srgbClr val="002060"/>
                </a:solidFill>
              </a:rPr>
              <a:t>    Oftewel: wat is het belang van het waterschap?</a:t>
            </a:r>
          </a:p>
          <a:p>
            <a:pPr algn="ctr"/>
            <a:r>
              <a:rPr lang="nl-NL" b="1" dirty="0" smtClean="0">
                <a:solidFill>
                  <a:srgbClr val="002060"/>
                </a:solidFill>
              </a:rPr>
              <a:t>  </a:t>
            </a:r>
            <a:r>
              <a:rPr lang="nl-NL" sz="2000" i="1" dirty="0" smtClean="0">
                <a:solidFill>
                  <a:srgbClr val="002060"/>
                </a:solidFill>
              </a:rPr>
              <a:t>- Bas Worm / Minisymposium OMAB maart 2018 -</a:t>
            </a:r>
          </a:p>
          <a:p>
            <a:pPr algn="r"/>
            <a:endParaRPr lang="nl-NL" b="1" dirty="0">
              <a:solidFill>
                <a:srgbClr val="002060"/>
              </a:solidFill>
            </a:endParaRPr>
          </a:p>
          <a:p>
            <a:pPr algn="r"/>
            <a:r>
              <a:rPr lang="nl-NL" b="1" dirty="0" smtClean="0">
                <a:solidFill>
                  <a:srgbClr val="002060"/>
                </a:solidFill>
              </a:rPr>
              <a:t>Bas Worm</a:t>
            </a:r>
          </a:p>
          <a:p>
            <a:endParaRPr lang="nl-NL" sz="3600" b="1" dirty="0" smtClean="0">
              <a:solidFill>
                <a:srgbClr val="002060"/>
              </a:solidFill>
            </a:endParaRPr>
          </a:p>
          <a:p>
            <a:endParaRPr lang="nl-NL" sz="3600" b="1" dirty="0" smtClean="0"/>
          </a:p>
          <a:p>
            <a:r>
              <a:rPr lang="nl-NL" sz="3600" b="1" dirty="0" smtClean="0"/>
              <a:t> </a:t>
            </a:r>
            <a:endParaRPr lang="nl-NL" sz="3600" b="1" dirty="0"/>
          </a:p>
          <a:p>
            <a:endParaRPr lang="nl-NL" sz="3600" b="1" dirty="0"/>
          </a:p>
        </p:txBody>
      </p:sp>
    </p:spTree>
    <p:extLst>
      <p:ext uri="{BB962C8B-B14F-4D97-AF65-F5344CB8AC3E}">
        <p14:creationId xmlns:p14="http://schemas.microsoft.com/office/powerpoint/2010/main" val="182728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9572" y="1412776"/>
            <a:ext cx="8100900" cy="4464496"/>
          </a:xfrm>
        </p:spPr>
        <p:txBody>
          <a:bodyPr/>
          <a:lstStyle/>
          <a:p>
            <a:r>
              <a:rPr lang="nl-NL" dirty="0" smtClean="0"/>
              <a:t>‘ZON’: met zijn allen aan het werk aan een </a:t>
            </a:r>
            <a:r>
              <a:rPr lang="nl-NL" dirty="0" err="1" smtClean="0"/>
              <a:t>klimaatrobuust</a:t>
            </a:r>
            <a:r>
              <a:rPr lang="nl-NL" dirty="0" smtClean="0"/>
              <a:t> watersysteem!</a:t>
            </a:r>
            <a:endParaRPr lang="nl-NL" dirty="0" smtClean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 smtClean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 smtClean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 smtClean="0">
              <a:sym typeface="Wingdings" panose="05000000000000000000" pitchFamily="2" charset="2"/>
            </a:endParaRPr>
          </a:p>
          <a:p>
            <a:r>
              <a:rPr lang="nl-NL" dirty="0" smtClean="0">
                <a:sym typeface="Wingdings" panose="05000000000000000000" pitchFamily="2" charset="2"/>
              </a:rPr>
              <a:t>Investering: 116 M€ in Rijn-Oost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Periode: 2016-2021 (…2050)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878" y="2852935"/>
            <a:ext cx="2636023" cy="3740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3" y="2564905"/>
            <a:ext cx="5796644" cy="2084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611560" y="188640"/>
            <a:ext cx="820891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nl-NL" sz="4000" kern="0" smtClean="0"/>
              <a:t>Voorbeelden</a:t>
            </a:r>
            <a:endParaRPr lang="nl-NL" sz="4000" kern="0" dirty="0"/>
          </a:p>
        </p:txBody>
      </p:sp>
    </p:spTree>
    <p:extLst>
      <p:ext uri="{BB962C8B-B14F-4D97-AF65-F5344CB8AC3E}">
        <p14:creationId xmlns:p14="http://schemas.microsoft.com/office/powerpoint/2010/main" val="247610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1720" y="1070773"/>
            <a:ext cx="8100900" cy="4464496"/>
          </a:xfrm>
        </p:spPr>
        <p:txBody>
          <a:bodyPr/>
          <a:lstStyle/>
          <a:p>
            <a:r>
              <a:rPr lang="nl-NL" dirty="0" smtClean="0"/>
              <a:t>‘Landbouw op Peil’</a:t>
            </a:r>
          </a:p>
          <a:p>
            <a:r>
              <a:rPr lang="nl-NL" dirty="0" smtClean="0"/>
              <a:t>(2011-2015 &amp; vervolg)</a:t>
            </a:r>
            <a:endParaRPr lang="nl-NL" dirty="0"/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611560" y="188640"/>
            <a:ext cx="820891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nl-NL" sz="4000" kern="0" dirty="0" smtClean="0"/>
              <a:t>Voorbeelden</a:t>
            </a:r>
            <a:endParaRPr lang="nl-NL" sz="4000" kern="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2" y="2166862"/>
            <a:ext cx="3451627" cy="44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ep 9"/>
          <p:cNvGrpSpPr/>
          <p:nvPr/>
        </p:nvGrpSpPr>
        <p:grpSpPr>
          <a:xfrm>
            <a:off x="4234023" y="2492896"/>
            <a:ext cx="4388597" cy="4247276"/>
            <a:chOff x="5581649" y="2928206"/>
            <a:chExt cx="4036173" cy="3929794"/>
          </a:xfrm>
        </p:grpSpPr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649" y="2928206"/>
              <a:ext cx="4036173" cy="39297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kstvak 11"/>
            <p:cNvSpPr txBox="1"/>
            <p:nvPr/>
          </p:nvSpPr>
          <p:spPr>
            <a:xfrm>
              <a:off x="5635198" y="6575981"/>
              <a:ext cx="13403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i="1" dirty="0" smtClean="0"/>
                <a:t>Nemokennislink.nl</a:t>
              </a:r>
              <a:endParaRPr lang="nl-NL" sz="1200" i="1" dirty="0"/>
            </a:p>
          </p:txBody>
        </p:sp>
      </p:grpSp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68247">
            <a:off x="4975452" y="59731"/>
            <a:ext cx="1770092" cy="2467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657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340768"/>
            <a:ext cx="8100900" cy="648072"/>
          </a:xfrm>
        </p:spPr>
        <p:txBody>
          <a:bodyPr/>
          <a:lstStyle/>
          <a:p>
            <a:r>
              <a:rPr lang="nl-NL" dirty="0" smtClean="0"/>
              <a:t>Programma ‘</a:t>
            </a:r>
            <a:r>
              <a:rPr lang="nl-NL" dirty="0" err="1" smtClean="0"/>
              <a:t>Lumbricus</a:t>
            </a:r>
            <a:r>
              <a:rPr lang="nl-NL" dirty="0" smtClean="0"/>
              <a:t>’</a:t>
            </a:r>
            <a:endParaRPr lang="nl-NL" dirty="0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 bwMode="auto">
          <a:xfrm>
            <a:off x="1619672" y="5719729"/>
            <a:ext cx="22209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l-NL" altLang="nl-NL" sz="28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Zandmotor</a:t>
            </a:r>
          </a:p>
        </p:txBody>
      </p:sp>
      <p:pic>
        <p:nvPicPr>
          <p:cNvPr id="14" name="Afbeelding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5328592" cy="4367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50" y="124892"/>
            <a:ext cx="1945874" cy="1742091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 bwMode="auto">
          <a:xfrm>
            <a:off x="611560" y="188640"/>
            <a:ext cx="820891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nl-NL" sz="4000" kern="0" dirty="0" smtClean="0"/>
              <a:t>Voorbeelden</a:t>
            </a:r>
            <a:endParaRPr lang="nl-NL" sz="4000" kern="0" dirty="0"/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 bwMode="auto">
          <a:xfrm>
            <a:off x="6084168" y="1963440"/>
            <a:ext cx="305983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None/>
              <a:defRPr sz="28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400" baseline="0">
                <a:solidFill>
                  <a:srgbClr val="00206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400" baseline="0">
                <a:solidFill>
                  <a:srgbClr val="00206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000" baseline="0">
                <a:solidFill>
                  <a:srgbClr val="00206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000" baseline="0">
                <a:solidFill>
                  <a:srgbClr val="00206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sz="2400" kern="0" dirty="0" smtClean="0"/>
              <a:t>Overheid &amp; Bedrijfsleven &amp; Kennisinstellingen &amp; Gebruiksfuncties</a:t>
            </a:r>
          </a:p>
          <a:p>
            <a:endParaRPr lang="nl-NL" sz="1800" kern="0" dirty="0"/>
          </a:p>
          <a:p>
            <a:r>
              <a:rPr lang="nl-NL" sz="2400" kern="0" dirty="0" smtClean="0"/>
              <a:t>Wat is die </a:t>
            </a:r>
            <a:r>
              <a:rPr lang="nl-NL" sz="2400" kern="0" dirty="0" err="1" smtClean="0"/>
              <a:t>klimaatrobuuste</a:t>
            </a:r>
            <a:r>
              <a:rPr lang="nl-NL" sz="2400" kern="0" dirty="0" smtClean="0"/>
              <a:t> inrichting?</a:t>
            </a:r>
          </a:p>
          <a:p>
            <a:endParaRPr lang="nl-NL" sz="1800" kern="0" dirty="0"/>
          </a:p>
          <a:p>
            <a:r>
              <a:rPr lang="nl-NL" sz="2400" kern="0" dirty="0" smtClean="0"/>
              <a:t>Integraal pakket van maatregelen, op het land en in  het water</a:t>
            </a:r>
          </a:p>
        </p:txBody>
      </p:sp>
      <p:sp>
        <p:nvSpPr>
          <p:cNvPr id="2" name="Rechthoek 1"/>
          <p:cNvSpPr/>
          <p:nvPr/>
        </p:nvSpPr>
        <p:spPr>
          <a:xfrm>
            <a:off x="606624" y="6367429"/>
            <a:ext cx="5128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http://www.programmalumbricus.nl/</a:t>
            </a:r>
          </a:p>
        </p:txBody>
      </p:sp>
    </p:spTree>
    <p:extLst>
      <p:ext uri="{BB962C8B-B14F-4D97-AF65-F5344CB8AC3E}">
        <p14:creationId xmlns:p14="http://schemas.microsoft.com/office/powerpoint/2010/main" val="254712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233" y="2492896"/>
            <a:ext cx="2754779" cy="2481048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340768"/>
            <a:ext cx="8352928" cy="4464496"/>
          </a:xfrm>
        </p:spPr>
        <p:txBody>
          <a:bodyPr/>
          <a:lstStyle/>
          <a:p>
            <a:r>
              <a:rPr lang="nl-NL" dirty="0" smtClean="0"/>
              <a:t>Onderdeel van ‘</a:t>
            </a:r>
            <a:r>
              <a:rPr lang="nl-NL" dirty="0" err="1" smtClean="0"/>
              <a:t>Lumbricus</a:t>
            </a:r>
            <a:r>
              <a:rPr lang="nl-NL" dirty="0" smtClean="0"/>
              <a:t>’: Bewuste Bodem</a:t>
            </a: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 bwMode="auto">
          <a:xfrm>
            <a:off x="1619672" y="5719729"/>
            <a:ext cx="22209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l-NL" altLang="nl-NL" sz="28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Zandmotor</a:t>
            </a:r>
          </a:p>
        </p:txBody>
      </p:sp>
      <p:pic>
        <p:nvPicPr>
          <p:cNvPr id="7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99820"/>
            <a:ext cx="1115616" cy="107946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09" y="2636912"/>
            <a:ext cx="5210175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el 1"/>
          <p:cNvSpPr txBox="1">
            <a:spLocks/>
          </p:cNvSpPr>
          <p:nvPr/>
        </p:nvSpPr>
        <p:spPr bwMode="auto">
          <a:xfrm>
            <a:off x="611560" y="188640"/>
            <a:ext cx="820891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nl-NL" sz="4000" kern="0" dirty="0" smtClean="0"/>
              <a:t>Voorbeelden</a:t>
            </a:r>
            <a:endParaRPr lang="nl-NL" sz="4000" kern="0" dirty="0"/>
          </a:p>
        </p:txBody>
      </p:sp>
    </p:spTree>
    <p:extLst>
      <p:ext uri="{BB962C8B-B14F-4D97-AF65-F5344CB8AC3E}">
        <p14:creationId xmlns:p14="http://schemas.microsoft.com/office/powerpoint/2010/main" val="68763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1638027"/>
            <a:ext cx="4508764" cy="4786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170140"/>
            <a:ext cx="8352928" cy="4464496"/>
          </a:xfrm>
        </p:spPr>
        <p:txBody>
          <a:bodyPr/>
          <a:lstStyle/>
          <a:p>
            <a:r>
              <a:rPr lang="nl-NL" dirty="0" smtClean="0"/>
              <a:t>Waarom aandacht voor een gezonde bodem?</a:t>
            </a: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 bwMode="auto">
          <a:xfrm>
            <a:off x="1619672" y="5719729"/>
            <a:ext cx="22209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l-NL" altLang="nl-NL" sz="28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Zandmotor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755576" y="5889915"/>
            <a:ext cx="2274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i="1" dirty="0" smtClean="0"/>
              <a:t>Van den Akker, 2015</a:t>
            </a:r>
            <a:endParaRPr lang="nl-NL" sz="2000" i="1" dirty="0"/>
          </a:p>
        </p:txBody>
      </p:sp>
      <p:sp>
        <p:nvSpPr>
          <p:cNvPr id="15" name="Tekstvak 14"/>
          <p:cNvSpPr txBox="1"/>
          <p:nvPr/>
        </p:nvSpPr>
        <p:spPr>
          <a:xfrm>
            <a:off x="655706" y="6405411"/>
            <a:ext cx="718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‘WINST’ voor </a:t>
            </a:r>
            <a:r>
              <a:rPr lang="nl-NL" sz="2000" dirty="0">
                <a:solidFill>
                  <a:srgbClr val="002060"/>
                </a:solidFill>
                <a:latin typeface="+mn-lt"/>
              </a:rPr>
              <a:t>zowel</a:t>
            </a:r>
            <a:r>
              <a:rPr lang="nl-NL" dirty="0" smtClean="0">
                <a:solidFill>
                  <a:schemeClr val="bg2"/>
                </a:solidFill>
              </a:rPr>
              <a:t> grondgebruiker als waterbeheerder!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611560" y="188640"/>
            <a:ext cx="820891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nl-NL" sz="4000" kern="0" dirty="0" smtClean="0"/>
              <a:t>Gezonde bodem?</a:t>
            </a:r>
            <a:endParaRPr lang="nl-NL" sz="4000" kern="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980" y="1848713"/>
            <a:ext cx="3092909" cy="436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735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4674" y="4814460"/>
            <a:ext cx="8352928" cy="177215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Verhoogt bodemvocht (minder droogteschade)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Verbetert de bodemstructuur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Houdt mineralen beter vast (minder verliezen)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Bevordert de bodembiologie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107504" y="260648"/>
            <a:ext cx="820891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nl-NL" sz="4000" kern="0" dirty="0"/>
              <a:t>Maatregel: verhogen </a:t>
            </a:r>
            <a:r>
              <a:rPr lang="nl-NL" sz="4000" kern="0" dirty="0" smtClean="0"/>
              <a:t>O.S.…</a:t>
            </a:r>
            <a:endParaRPr lang="nl-NL" sz="4000" kern="0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74" y="980728"/>
            <a:ext cx="5497622" cy="3617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282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4674" y="1484784"/>
            <a:ext cx="8352928" cy="177215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Alleen aanpassingen in de leggerwaterlopen zijn onvoldoende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Ook in de haarvaten aan de slag ….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In de waterlopen, maar bodemmaatregelen kunnen ook een fikse bijdrage leveren…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/>
              <a:t>Maar hoe organiseren we dat (samen) en hoeveel levert dat per saldo uiteindelijk op?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 smtClean="0"/>
          </a:p>
          <a:p>
            <a:r>
              <a:rPr lang="nl-NL" dirty="0" smtClean="0">
                <a:sym typeface="Wingdings" panose="05000000000000000000" pitchFamily="2" charset="2"/>
              </a:rPr>
              <a:t> </a:t>
            </a:r>
            <a:r>
              <a:rPr lang="nl-NL" dirty="0" smtClean="0"/>
              <a:t>Proef van OMAB met </a:t>
            </a:r>
            <a:r>
              <a:rPr lang="nl-NL" dirty="0" err="1" smtClean="0"/>
              <a:t>Bokashi</a:t>
            </a:r>
            <a:r>
              <a:rPr lang="nl-NL" dirty="0" smtClean="0"/>
              <a:t> en </a:t>
            </a:r>
            <a:r>
              <a:rPr lang="nl-NL" dirty="0" err="1" smtClean="0"/>
              <a:t>Bioterra</a:t>
            </a:r>
            <a:r>
              <a:rPr lang="nl-NL" dirty="0" smtClean="0"/>
              <a:t> is 	belangrijk voor verkrijgen van inzicht hierin!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666682" y="260648"/>
            <a:ext cx="820891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nl-NL" sz="4000" kern="0" dirty="0" smtClean="0"/>
              <a:t>Kortom.…</a:t>
            </a:r>
            <a:endParaRPr lang="nl-NL" sz="4000" kern="0" dirty="0"/>
          </a:p>
        </p:txBody>
      </p:sp>
    </p:spTree>
    <p:extLst>
      <p:ext uri="{BB962C8B-B14F-4D97-AF65-F5344CB8AC3E}">
        <p14:creationId xmlns:p14="http://schemas.microsoft.com/office/powerpoint/2010/main" val="400838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/>
        </p:nvGrpSpPr>
        <p:grpSpPr>
          <a:xfrm>
            <a:off x="1475656" y="188640"/>
            <a:ext cx="4824536" cy="6525344"/>
            <a:chOff x="1979712" y="188640"/>
            <a:chExt cx="4680247" cy="6525344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88640"/>
              <a:ext cx="4680247" cy="65253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319099"/>
              <a:ext cx="685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ep 13"/>
          <p:cNvGrpSpPr/>
          <p:nvPr/>
        </p:nvGrpSpPr>
        <p:grpSpPr>
          <a:xfrm>
            <a:off x="1320383" y="4618002"/>
            <a:ext cx="7354166" cy="1179133"/>
            <a:chOff x="1320383" y="4618002"/>
            <a:chExt cx="7354166" cy="1179133"/>
          </a:xfrm>
        </p:grpSpPr>
        <p:grpSp>
          <p:nvGrpSpPr>
            <p:cNvPr id="10" name="Groep 9"/>
            <p:cNvGrpSpPr/>
            <p:nvPr/>
          </p:nvGrpSpPr>
          <p:grpSpPr>
            <a:xfrm>
              <a:off x="1320383" y="4618002"/>
              <a:ext cx="7354166" cy="1179133"/>
              <a:chOff x="1320383" y="4618002"/>
              <a:chExt cx="7354166" cy="1179133"/>
            </a:xfrm>
          </p:grpSpPr>
          <p:sp>
            <p:nvSpPr>
              <p:cNvPr id="8" name="Tekstvak 7"/>
              <p:cNvSpPr txBox="1"/>
              <p:nvPr/>
            </p:nvSpPr>
            <p:spPr>
              <a:xfrm>
                <a:off x="5580112" y="4618002"/>
                <a:ext cx="309443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4000" b="1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NIET MEER</a:t>
                </a:r>
                <a:endParaRPr lang="nl-NL" sz="4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Tekstvak 8"/>
              <p:cNvSpPr txBox="1"/>
              <p:nvPr/>
            </p:nvSpPr>
            <p:spPr>
              <a:xfrm>
                <a:off x="1320383" y="5089249"/>
                <a:ext cx="131439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4000" b="1" dirty="0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WAT</a:t>
                </a:r>
                <a:endParaRPr lang="nl-NL" sz="4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cxnSp>
          <p:nvCxnSpPr>
            <p:cNvPr id="3" name="Rechte verbindingslijn 2"/>
            <p:cNvCxnSpPr/>
            <p:nvPr/>
          </p:nvCxnSpPr>
          <p:spPr>
            <a:xfrm flipV="1">
              <a:off x="4575370" y="4719917"/>
              <a:ext cx="936104" cy="50405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10"/>
            <p:cNvCxnSpPr/>
            <p:nvPr/>
          </p:nvCxnSpPr>
          <p:spPr>
            <a:xfrm>
              <a:off x="4575370" y="4719917"/>
              <a:ext cx="936104" cy="50405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725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/>
          <p:cNvGrpSpPr/>
          <p:nvPr/>
        </p:nvGrpSpPr>
        <p:grpSpPr>
          <a:xfrm>
            <a:off x="1979712" y="188640"/>
            <a:ext cx="4680247" cy="6525344"/>
            <a:chOff x="1979712" y="188640"/>
            <a:chExt cx="4680247" cy="652534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88640"/>
              <a:ext cx="4680247" cy="65253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319099"/>
              <a:ext cx="685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833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280920" cy="504056"/>
          </a:xfrm>
        </p:spPr>
        <p:txBody>
          <a:bodyPr/>
          <a:lstStyle/>
          <a:p>
            <a:r>
              <a:rPr lang="nl-NL" sz="4000" dirty="0" smtClean="0"/>
              <a:t>Taken</a:t>
            </a:r>
            <a:endParaRPr lang="nl-NL" sz="4000" b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576" y="1772816"/>
            <a:ext cx="8100900" cy="446449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 dirty="0" smtClean="0"/>
              <a:t>Waterbeheerder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 dirty="0" smtClean="0"/>
              <a:t>Systeem en –keten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 dirty="0" smtClean="0"/>
              <a:t>Taken: droge voeten, voldoende en schoon 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b="1" dirty="0" smtClean="0"/>
              <a:t>Functiebediening:</a:t>
            </a:r>
          </a:p>
          <a:p>
            <a:pPr marL="1200150" lvl="1" indent="-457200"/>
            <a:r>
              <a:rPr lang="nl-NL" b="1" dirty="0" smtClean="0"/>
              <a:t>Stad</a:t>
            </a:r>
          </a:p>
          <a:p>
            <a:pPr marL="1200150" lvl="1" indent="-457200"/>
            <a:r>
              <a:rPr lang="nl-NL" b="1" dirty="0" smtClean="0"/>
              <a:t>Landbouw</a:t>
            </a:r>
          </a:p>
          <a:p>
            <a:pPr marL="1200150" lvl="1" indent="-457200"/>
            <a:r>
              <a:rPr lang="nl-NL" b="1" dirty="0"/>
              <a:t>Waardevolle wateren (KRW)</a:t>
            </a:r>
          </a:p>
          <a:p>
            <a:pPr marL="1200150" lvl="1" indent="-457200"/>
            <a:r>
              <a:rPr lang="nl-NL" b="1" dirty="0" smtClean="0"/>
              <a:t>Bos &amp; natuur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b="1" dirty="0" smtClean="0"/>
          </a:p>
        </p:txBody>
      </p:sp>
    </p:spTree>
    <p:extLst>
      <p:ext uri="{BB962C8B-B14F-4D97-AF65-F5344CB8AC3E}">
        <p14:creationId xmlns:p14="http://schemas.microsoft.com/office/powerpoint/2010/main" val="42834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280920" cy="504056"/>
          </a:xfrm>
        </p:spPr>
        <p:txBody>
          <a:bodyPr/>
          <a:lstStyle/>
          <a:p>
            <a:endParaRPr lang="nl-NL" sz="4000" b="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09" y="404664"/>
            <a:ext cx="7776864" cy="641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232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0976" y="288502"/>
            <a:ext cx="8280920" cy="504056"/>
          </a:xfrm>
        </p:spPr>
        <p:txBody>
          <a:bodyPr/>
          <a:lstStyle/>
          <a:p>
            <a:r>
              <a:rPr lang="nl-NL" sz="4000" b="0" dirty="0" smtClean="0"/>
              <a:t>Het klimaat verandert…</a:t>
            </a:r>
            <a:endParaRPr lang="nl-NL" sz="4000" b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052735"/>
            <a:ext cx="6408712" cy="494171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79451">
            <a:off x="5914505" y="1144359"/>
            <a:ext cx="2779520" cy="411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5869">
            <a:off x="2614457" y="3371195"/>
            <a:ext cx="3500380" cy="238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701570" y="5903176"/>
            <a:ext cx="828092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nl-NL" sz="4000" b="0" kern="0" dirty="0" smtClean="0"/>
              <a:t>…. en dus ook ons watersysteem…</a:t>
            </a:r>
            <a:endParaRPr lang="nl-NL" sz="4000" b="0" kern="0" dirty="0"/>
          </a:p>
        </p:txBody>
      </p:sp>
    </p:spTree>
    <p:extLst>
      <p:ext uri="{BB962C8B-B14F-4D97-AF65-F5344CB8AC3E}">
        <p14:creationId xmlns:p14="http://schemas.microsoft.com/office/powerpoint/2010/main" val="84734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 bwMode="auto">
          <a:xfrm>
            <a:off x="4860032" y="1508839"/>
            <a:ext cx="3780420" cy="5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None/>
              <a:defRPr sz="28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400" baseline="0">
                <a:solidFill>
                  <a:srgbClr val="00206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400" baseline="0">
                <a:solidFill>
                  <a:srgbClr val="00206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000" baseline="0">
                <a:solidFill>
                  <a:srgbClr val="00206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000" baseline="0">
                <a:solidFill>
                  <a:srgbClr val="00206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b="1" kern="0" dirty="0" smtClean="0"/>
              <a:t>Niet iets van de verre toekomst…. </a:t>
            </a:r>
          </a:p>
          <a:p>
            <a:endParaRPr lang="nl-NL" b="1" kern="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b="1" kern="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b="1" kern="0" dirty="0" smtClean="0"/>
          </a:p>
        </p:txBody>
      </p:sp>
      <p:pic>
        <p:nvPicPr>
          <p:cNvPr id="5" name="Picture 22" descr="Neerslag en verdamping KNMI_bewe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52" y="819378"/>
            <a:ext cx="4256786" cy="5915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5117824"/>
            <a:ext cx="1158560" cy="1608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567491" y="233088"/>
            <a:ext cx="828092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nl-NL" sz="4000" kern="0" dirty="0" smtClean="0"/>
              <a:t>Klimaatverandering</a:t>
            </a:r>
            <a:endParaRPr lang="nl-NL" sz="4000" kern="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" t="2187" r="2070" b="8437"/>
          <a:stretch/>
        </p:blipFill>
        <p:spPr bwMode="auto">
          <a:xfrm>
            <a:off x="5004048" y="2602221"/>
            <a:ext cx="2942935" cy="2129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46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80920" cy="936104"/>
          </a:xfrm>
        </p:spPr>
        <p:txBody>
          <a:bodyPr/>
          <a:lstStyle/>
          <a:p>
            <a:r>
              <a:rPr lang="nl-NL" sz="3600" dirty="0" smtClean="0"/>
              <a:t>Klimaat: extremer…..:</a:t>
            </a:r>
            <a:br>
              <a:rPr lang="nl-NL" sz="3600" dirty="0" smtClean="0"/>
            </a:br>
            <a:r>
              <a:rPr lang="nl-NL" sz="3600" dirty="0" smtClean="0"/>
              <a:t>natter én droger!</a:t>
            </a:r>
            <a:endParaRPr lang="nl-NL" sz="36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r="58932"/>
          <a:stretch/>
        </p:blipFill>
        <p:spPr>
          <a:xfrm>
            <a:off x="0" y="1365028"/>
            <a:ext cx="3505200" cy="549297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2"/>
          <a:srcRect l="65928" r="2352"/>
          <a:stretch/>
        </p:blipFill>
        <p:spPr>
          <a:xfrm>
            <a:off x="3629911" y="1365028"/>
            <a:ext cx="2707390" cy="549297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336" y="4795617"/>
            <a:ext cx="2681664" cy="206238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4" t="574" r="16353" b="378"/>
          <a:stretch/>
        </p:blipFill>
        <p:spPr>
          <a:xfrm>
            <a:off x="6462013" y="1365028"/>
            <a:ext cx="2681987" cy="332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9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80920" cy="504056"/>
          </a:xfrm>
        </p:spPr>
        <p:txBody>
          <a:bodyPr/>
          <a:lstStyle/>
          <a:p>
            <a:r>
              <a:rPr lang="nl-NL" sz="4000" dirty="0" smtClean="0"/>
              <a:t>Klimaat: én grilliger…..</a:t>
            </a:r>
            <a:endParaRPr lang="nl-NL" sz="40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26" y="1131920"/>
            <a:ext cx="8614604" cy="569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5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08912" cy="504056"/>
          </a:xfrm>
        </p:spPr>
        <p:txBody>
          <a:bodyPr/>
          <a:lstStyle/>
          <a:p>
            <a:r>
              <a:rPr lang="nl-NL" dirty="0" smtClean="0"/>
              <a:t>Hoe ga je daar nou mee om?</a:t>
            </a:r>
            <a:endParaRPr lang="nl-NL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671230" y="1052736"/>
            <a:ext cx="8444264" cy="4464496"/>
          </a:xfrm>
        </p:spPr>
        <p:txBody>
          <a:bodyPr/>
          <a:lstStyle/>
          <a:p>
            <a:r>
              <a:rPr lang="nl-NL" dirty="0" smtClean="0"/>
              <a:t>Dat is (deels) een zoektocht…</a:t>
            </a:r>
          </a:p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44" y="1556792"/>
            <a:ext cx="6927538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hthoek 3"/>
          <p:cNvSpPr/>
          <p:nvPr/>
        </p:nvSpPr>
        <p:spPr>
          <a:xfrm>
            <a:off x="636547" y="6525344"/>
            <a:ext cx="3112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 smtClean="0"/>
              <a:t>Bron: www.smartbiz.be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6292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chtstromen">
  <a:themeElements>
    <a:clrScheme name="Vechtstromen">
      <a:dk1>
        <a:srgbClr val="002060"/>
      </a:dk1>
      <a:lt1>
        <a:srgbClr val="0070C0"/>
      </a:lt1>
      <a:dk2>
        <a:srgbClr val="FFFFFF"/>
      </a:dk2>
      <a:lt2>
        <a:srgbClr val="FFFFFF"/>
      </a:lt2>
      <a:accent1>
        <a:srgbClr val="C0C0C0"/>
      </a:accent1>
      <a:accent2>
        <a:srgbClr val="0070C0"/>
      </a:accent2>
      <a:accent3>
        <a:srgbClr val="AAAAFF"/>
      </a:accent3>
      <a:accent4>
        <a:srgbClr val="3F3FFF"/>
      </a:accent4>
      <a:accent5>
        <a:srgbClr val="00B0F0"/>
      </a:accent5>
      <a:accent6>
        <a:srgbClr val="00E7E7"/>
      </a:accent6>
      <a:hlink>
        <a:srgbClr val="FF0000"/>
      </a:hlink>
      <a:folHlink>
        <a:srgbClr val="FE9999"/>
      </a:folHlink>
    </a:clrScheme>
    <a:fontScheme name="VechtstroomLettertyp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-sjabloon Vechtstromen" id="{CE6EE827-FCC5-413A-ACC4-87FD732C128F}" vid="{15C394BA-1FEE-4EEE-91DA-BC97DC24BB3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<?xml version="1.0" encoding="utf-8"?>
<customUI xmlns="http://schemas.microsoft.com/office/2009/07/customui">
  <commands>
    <command idMso="Font" enabled="false"/>
    <command idMso="FontSize" enabled="false"/>
    <command idMso="SlideThemesGallery" enabled="false"/>
  </commands>
</customUI>
</file>

<file path=docProps/app.xml><?xml version="1.0" encoding="utf-8"?>
<Properties xmlns="http://schemas.openxmlformats.org/officeDocument/2006/extended-properties" xmlns:vt="http://schemas.openxmlformats.org/officeDocument/2006/docPropsVTypes">
  <Template>ppt-sjabloon Vechtstromen</Template>
  <TotalTime>1936</TotalTime>
  <Words>355</Words>
  <Application>Microsoft Office PowerPoint</Application>
  <PresentationFormat>Diavoorstelling (4:3)</PresentationFormat>
  <Paragraphs>91</Paragraphs>
  <Slides>17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MS PGothic</vt:lpstr>
      <vt:lpstr>Arial</vt:lpstr>
      <vt:lpstr>Calibri</vt:lpstr>
      <vt:lpstr>Times New Roman</vt:lpstr>
      <vt:lpstr>Wingdings</vt:lpstr>
      <vt:lpstr>Vechtstromen</vt:lpstr>
      <vt:lpstr>PowerPoint-presentatie</vt:lpstr>
      <vt:lpstr>PowerPoint-presentatie</vt:lpstr>
      <vt:lpstr>Taken</vt:lpstr>
      <vt:lpstr>PowerPoint-presentatie</vt:lpstr>
      <vt:lpstr>Het klimaat verandert…</vt:lpstr>
      <vt:lpstr>PowerPoint-presentatie</vt:lpstr>
      <vt:lpstr>Klimaat: extremer…..: natter én droger!</vt:lpstr>
      <vt:lpstr>Klimaat: én grilliger…..</vt:lpstr>
      <vt:lpstr>Hoe ga je daar nou mee om?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Bas Worm</dc:creator>
  <cp:lastModifiedBy>Anet Bovendeert</cp:lastModifiedBy>
  <cp:revision>270</cp:revision>
  <cp:lastPrinted>2017-02-28T15:58:10Z</cp:lastPrinted>
  <dcterms:created xsi:type="dcterms:W3CDTF">2014-03-03T14:41:34Z</dcterms:created>
  <dcterms:modified xsi:type="dcterms:W3CDTF">2018-03-20T20:15:53Z</dcterms:modified>
</cp:coreProperties>
</file>