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821" r:id="rId1"/>
  </p:sldMasterIdLst>
  <p:notesMasterIdLst>
    <p:notesMasterId r:id="rId6"/>
  </p:notesMasterIdLst>
  <p:handoutMasterIdLst>
    <p:handoutMasterId r:id="rId7"/>
  </p:handoutMasterIdLst>
  <p:sldIdLst>
    <p:sldId id="314" r:id="rId2"/>
    <p:sldId id="358" r:id="rId3"/>
    <p:sldId id="359" r:id="rId4"/>
    <p:sldId id="360" r:id="rId5"/>
  </p:sldIdLst>
  <p:sldSz cx="12192000" cy="6858000"/>
  <p:notesSz cx="6889750" cy="1002188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ardsectie" id="{C3C112B4-36FF-4340-8252-E1692286B9D8}">
          <p14:sldIdLst>
            <p14:sldId id="314"/>
            <p14:sldId id="358"/>
            <p14:sldId id="359"/>
            <p14:sldId id="36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725" autoAdjust="0"/>
    <p:restoredTop sz="95380" autoAdjust="0"/>
  </p:normalViewPr>
  <p:slideViewPr>
    <p:cSldViewPr snapToGrid="0">
      <p:cViewPr varScale="1">
        <p:scale>
          <a:sx n="90" d="100"/>
          <a:sy n="90" d="100"/>
        </p:scale>
        <p:origin x="114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39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9" cy="502834"/>
          </a:xfrm>
          <a:prstGeom prst="rect">
            <a:avLst/>
          </a:prstGeom>
        </p:spPr>
        <p:txBody>
          <a:bodyPr vert="horz" lIns="96630" tIns="48316" rIns="96630" bIns="48316" rtlCol="0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902597" y="0"/>
            <a:ext cx="2985559" cy="502834"/>
          </a:xfrm>
          <a:prstGeom prst="rect">
            <a:avLst/>
          </a:prstGeom>
        </p:spPr>
        <p:txBody>
          <a:bodyPr vert="horz" lIns="96630" tIns="48316" rIns="96630" bIns="48316" rtlCol="0"/>
          <a:lstStyle>
            <a:lvl1pPr algn="r">
              <a:defRPr sz="1300"/>
            </a:lvl1pPr>
          </a:lstStyle>
          <a:p>
            <a:fld id="{694A99B6-EC22-402C-9521-3960D35305B4}" type="datetimeFigureOut">
              <a:rPr lang="nl-NL" smtClean="0"/>
              <a:t>20-3-2018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519055"/>
            <a:ext cx="2985559" cy="502833"/>
          </a:xfrm>
          <a:prstGeom prst="rect">
            <a:avLst/>
          </a:prstGeom>
        </p:spPr>
        <p:txBody>
          <a:bodyPr vert="horz" lIns="96630" tIns="48316" rIns="96630" bIns="48316" rtlCol="0" anchor="b"/>
          <a:lstStyle>
            <a:lvl1pPr algn="l">
              <a:defRPr sz="1300"/>
            </a:lvl1pPr>
          </a:lstStyle>
          <a:p>
            <a:r>
              <a:rPr lang="nl-NL"/>
              <a:t>Organisch (rest)Materiaal Als Bodemverbeteraar - 2018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902597" y="9519055"/>
            <a:ext cx="2985559" cy="502833"/>
          </a:xfrm>
          <a:prstGeom prst="rect">
            <a:avLst/>
          </a:prstGeom>
        </p:spPr>
        <p:txBody>
          <a:bodyPr vert="horz" lIns="96630" tIns="48316" rIns="96630" bIns="48316" rtlCol="0" anchor="b"/>
          <a:lstStyle>
            <a:lvl1pPr algn="r">
              <a:defRPr sz="1300"/>
            </a:lvl1pPr>
          </a:lstStyle>
          <a:p>
            <a:fld id="{0724D2DE-EB33-49E4-BD56-EC4F343E422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0814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9" cy="502834"/>
          </a:xfrm>
          <a:prstGeom prst="rect">
            <a:avLst/>
          </a:prstGeom>
        </p:spPr>
        <p:txBody>
          <a:bodyPr vert="horz" lIns="96630" tIns="48316" rIns="96630" bIns="48316" rtlCol="0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9" cy="502834"/>
          </a:xfrm>
          <a:prstGeom prst="rect">
            <a:avLst/>
          </a:prstGeom>
        </p:spPr>
        <p:txBody>
          <a:bodyPr vert="horz" lIns="96630" tIns="48316" rIns="96630" bIns="48316" rtlCol="0"/>
          <a:lstStyle>
            <a:lvl1pPr algn="r">
              <a:defRPr sz="1300"/>
            </a:lvl1pPr>
          </a:lstStyle>
          <a:p>
            <a:fld id="{8C97872F-20B3-4FBB-9150-197D0158F780}" type="datetimeFigureOut">
              <a:rPr lang="nl-NL" smtClean="0"/>
              <a:t>20-3-2018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10275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0" tIns="48316" rIns="96630" bIns="48316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8975" y="4823034"/>
            <a:ext cx="5511800" cy="3946118"/>
          </a:xfrm>
          <a:prstGeom prst="rect">
            <a:avLst/>
          </a:prstGeom>
        </p:spPr>
        <p:txBody>
          <a:bodyPr vert="horz" lIns="96630" tIns="48316" rIns="96630" bIns="48316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519055"/>
            <a:ext cx="2985559" cy="502833"/>
          </a:xfrm>
          <a:prstGeom prst="rect">
            <a:avLst/>
          </a:prstGeom>
        </p:spPr>
        <p:txBody>
          <a:bodyPr vert="horz" lIns="96630" tIns="48316" rIns="96630" bIns="48316" rtlCol="0" anchor="b"/>
          <a:lstStyle>
            <a:lvl1pPr algn="l">
              <a:defRPr sz="1300"/>
            </a:lvl1pPr>
          </a:lstStyle>
          <a:p>
            <a:r>
              <a:rPr lang="nl-NL"/>
              <a:t>Organisch (rest)Materiaal Als Bodemverbeteraar - 2018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902597" y="9519055"/>
            <a:ext cx="2985559" cy="502833"/>
          </a:xfrm>
          <a:prstGeom prst="rect">
            <a:avLst/>
          </a:prstGeom>
        </p:spPr>
        <p:txBody>
          <a:bodyPr vert="horz" lIns="96630" tIns="48316" rIns="96630" bIns="48316" rtlCol="0" anchor="b"/>
          <a:lstStyle>
            <a:lvl1pPr algn="r">
              <a:defRPr sz="1300"/>
            </a:lvl1pPr>
          </a:lstStyle>
          <a:p>
            <a:fld id="{DBD56CD9-F18E-4C40-A5D1-40DE57E60C7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793888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0B780C08-2531-439C-BEE8-4E7B0F7437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="" xmlns:a16="http://schemas.microsoft.com/office/drawing/2014/main" id="{A3CB4997-F2E5-43F4-B390-673AEB8CDD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="" xmlns:a16="http://schemas.microsoft.com/office/drawing/2014/main" id="{367E1685-93ED-4384-9EC2-29DB1AA32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AB429-D654-4A5C-B1C1-8C3FEC60FF28}" type="datetime1">
              <a:rPr lang="en-US" smtClean="0"/>
              <a:t>3/20/2018</a:t>
            </a:fld>
            <a:endParaRPr lang="en-US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="" xmlns:a16="http://schemas.microsoft.com/office/drawing/2014/main" id="{76968AC8-B11A-49C0-82A4-7F7A8C49A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Organisch (rest)Materiaal Als Bodemverbeteraar – Vechtdal</a:t>
            </a:r>
            <a:endParaRPr lang="en-US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="" xmlns:a16="http://schemas.microsoft.com/office/drawing/2014/main" id="{23C0BA1A-1480-4C4B-B298-90065937D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385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BE462B7E-7A99-429F-AC39-256748065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="" xmlns:a16="http://schemas.microsoft.com/office/drawing/2014/main" id="{BC31170D-5833-4FE7-BEE4-B205FAB020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="" xmlns:a16="http://schemas.microsoft.com/office/drawing/2014/main" id="{2828A6ED-EBA1-440B-87A6-5C814061B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DCCAD-2536-4551-9656-0223F3FD2E81}" type="datetime1">
              <a:rPr lang="en-US" smtClean="0"/>
              <a:t>3/20/2018</a:t>
            </a:fld>
            <a:endParaRPr lang="en-US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="" xmlns:a16="http://schemas.microsoft.com/office/drawing/2014/main" id="{33851C40-B48F-4E3C-AE82-FBF4ECECE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Organisch (rest)Materiaal Als Bodemverbeteraar – Vechtdal</a:t>
            </a:r>
            <a:endParaRPr lang="en-US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="" xmlns:a16="http://schemas.microsoft.com/office/drawing/2014/main" id="{CA850D54-B46C-4BC0-9D2F-31C43FCD4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0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="" xmlns:a16="http://schemas.microsoft.com/office/drawing/2014/main" id="{8021A616-4189-4E79-B8C5-BDE14E4AE6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="" xmlns:a16="http://schemas.microsoft.com/office/drawing/2014/main" id="{0AD4A7A7-FFA5-4A42-8D0F-D37D9FBCB2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="" xmlns:a16="http://schemas.microsoft.com/office/drawing/2014/main" id="{6BF2A806-F14D-4970-88C2-208728D5A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1D778-0CB0-4217-A5B3-C91404045AA1}" type="datetime1">
              <a:rPr lang="en-US" smtClean="0"/>
              <a:t>3/20/2018</a:t>
            </a:fld>
            <a:endParaRPr lang="en-US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="" xmlns:a16="http://schemas.microsoft.com/office/drawing/2014/main" id="{5438F643-BBAB-47B4-8250-2CF177077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Organisch (rest)Materiaal Als Bodemverbeteraar – Vechtdal</a:t>
            </a:r>
            <a:endParaRPr lang="en-US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="" xmlns:a16="http://schemas.microsoft.com/office/drawing/2014/main" id="{212C4CE1-AB63-4D1A-8A85-4CFBE6AA0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2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A3D1BBB5-7509-454E-8B42-88E17686A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="" xmlns:a16="http://schemas.microsoft.com/office/drawing/2014/main" id="{A093EB44-89A5-4369-A2AD-6081F14E09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="" xmlns:a16="http://schemas.microsoft.com/office/drawing/2014/main" id="{3F9EEFB9-481A-4344-84C7-B20EAE23F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1D75D-5BEC-4DF1-B89A-01022E012B14}" type="datetime1">
              <a:rPr lang="en-US" smtClean="0"/>
              <a:t>3/20/2018</a:t>
            </a:fld>
            <a:endParaRPr lang="en-US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="" xmlns:a16="http://schemas.microsoft.com/office/drawing/2014/main" id="{A26632D4-642B-476A-ACBC-F803E1562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Organisch (rest)Materiaal Als Bodemverbeteraar – Vechtdal</a:t>
            </a:r>
            <a:endParaRPr lang="en-US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="" xmlns:a16="http://schemas.microsoft.com/office/drawing/2014/main" id="{6EC730A6-B939-4165-ADF1-12AF85BAC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332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CAD2AAE5-1D38-4EF8-851B-420CBBB11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="" xmlns:a16="http://schemas.microsoft.com/office/drawing/2014/main" id="{2254D2C5-FF16-4E13-BC46-C9C96117BE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="" xmlns:a16="http://schemas.microsoft.com/office/drawing/2014/main" id="{713DDB67-9B0D-4AD2-AFA5-F24CC7F88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D1251-D38C-4EC8-82DF-82D615E384B0}" type="datetime1">
              <a:rPr lang="en-US" smtClean="0"/>
              <a:t>3/20/2018</a:t>
            </a:fld>
            <a:endParaRPr lang="en-US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="" xmlns:a16="http://schemas.microsoft.com/office/drawing/2014/main" id="{BC3B034B-3C8B-413F-A64B-464884D49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Organisch (rest)Materiaal Als Bodemverbeteraar – Vechtdal</a:t>
            </a:r>
            <a:endParaRPr lang="en-US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="" xmlns:a16="http://schemas.microsoft.com/office/drawing/2014/main" id="{40B7D1CF-8760-4EEC-A541-28F4E3619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502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1796702C-B3FD-4DA7-BBE9-25E04714D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="" xmlns:a16="http://schemas.microsoft.com/office/drawing/2014/main" id="{428C2A9C-78FA-4BD7-9ADA-23F74E22D5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="" xmlns:a16="http://schemas.microsoft.com/office/drawing/2014/main" id="{8599A48C-22EA-4FE9-8C9E-3876CD2B80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="" xmlns:a16="http://schemas.microsoft.com/office/drawing/2014/main" id="{32761968-7879-4912-A496-241ABB622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14EB9-4670-427C-9B90-8B1607115ED3}" type="datetime1">
              <a:rPr lang="en-US" smtClean="0"/>
              <a:t>3/20/2018</a:t>
            </a:fld>
            <a:endParaRPr lang="en-US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="" xmlns:a16="http://schemas.microsoft.com/office/drawing/2014/main" id="{7FE2011F-1C20-4CD4-98E9-0F4131741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Organisch (rest)Materiaal Als Bodemverbeteraar – Vechtdal</a:t>
            </a:r>
            <a:endParaRPr lang="en-US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="" xmlns:a16="http://schemas.microsoft.com/office/drawing/2014/main" id="{5F9DBF33-FAA2-4778-AFE6-FEC2F07AB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081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5C5FD8BA-BFBF-4221-A4A8-CEFDE2CE8E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="" xmlns:a16="http://schemas.microsoft.com/office/drawing/2014/main" id="{3201D6E5-3600-446F-A98E-FE25CC9ED1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="" xmlns:a16="http://schemas.microsoft.com/office/drawing/2014/main" id="{60ABE994-BF9C-40E4-9123-A8072D1D87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="" xmlns:a16="http://schemas.microsoft.com/office/drawing/2014/main" id="{8B526A03-4D16-452A-A667-7C9D35B445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="" xmlns:a16="http://schemas.microsoft.com/office/drawing/2014/main" id="{2061F457-1BCA-4936-8AFF-390841A881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="" xmlns:a16="http://schemas.microsoft.com/office/drawing/2014/main" id="{6D0442B0-D862-4236-B681-FBABE1973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FC80A-4D86-42C9-B02B-3568851442D4}" type="datetime1">
              <a:rPr lang="en-US" smtClean="0"/>
              <a:t>3/20/2018</a:t>
            </a:fld>
            <a:endParaRPr lang="en-US" dirty="0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="" xmlns:a16="http://schemas.microsoft.com/office/drawing/2014/main" id="{F140BC3B-02E1-4C8B-95E6-C56BCC127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Organisch (rest)Materiaal Als Bodemverbeteraar – Vechtdal</a:t>
            </a:r>
            <a:endParaRPr lang="en-US" dirty="0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="" xmlns:a16="http://schemas.microsoft.com/office/drawing/2014/main" id="{24F70CAD-7EC8-4069-AAFC-D1722ACF3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506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7C3C141B-1E56-40E5-9D1C-A85BA1A75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="" xmlns:a16="http://schemas.microsoft.com/office/drawing/2014/main" id="{2AC1095A-5B69-4817-A4F2-E5EA07DB1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153A3-C539-418F-99D1-39ACB4D05378}" type="datetime1">
              <a:rPr lang="en-US" smtClean="0"/>
              <a:t>3/20/2018</a:t>
            </a:fld>
            <a:endParaRPr lang="en-US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="" xmlns:a16="http://schemas.microsoft.com/office/drawing/2014/main" id="{5E1F89E2-FA13-4A54-B6E8-B2E7035E9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Organisch (rest)Materiaal Als Bodemverbeteraar – Vechtdal</a:t>
            </a:r>
            <a:endParaRPr lang="en-US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="" xmlns:a16="http://schemas.microsoft.com/office/drawing/2014/main" id="{418AE5B3-87A3-4753-8C28-2B1B328A0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580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="" xmlns:a16="http://schemas.microsoft.com/office/drawing/2014/main" id="{E21E4A83-7AF1-4CF6-9DCC-420AC6EB6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DD9A6-BEBF-4065-BA60-E14F379038DA}" type="datetime1">
              <a:rPr lang="en-US" smtClean="0"/>
              <a:t>3/20/2018</a:t>
            </a:fld>
            <a:endParaRPr lang="en-US" dirty="0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="" xmlns:a16="http://schemas.microsoft.com/office/drawing/2014/main" id="{A3BF9DA9-2AC2-45DF-821E-6C27A6FBE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Organisch (rest)Materiaal Als Bodemverbeteraar – Vechtdal</a:t>
            </a:r>
            <a:endParaRPr lang="en-US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="" xmlns:a16="http://schemas.microsoft.com/office/drawing/2014/main" id="{70BE98B6-D00D-4E36-86ED-E6A17A7A4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956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7D420783-0105-4CA6-B080-B806745C9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="" xmlns:a16="http://schemas.microsoft.com/office/drawing/2014/main" id="{F2D21C5E-56AB-4AF9-A4AF-4BABB6E7E1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="" xmlns:a16="http://schemas.microsoft.com/office/drawing/2014/main" id="{A4541264-0727-4E67-BF80-CB4AF28A03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="" xmlns:a16="http://schemas.microsoft.com/office/drawing/2014/main" id="{CAE9ED4E-095F-47CD-ADE8-E9B8ECDB6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51A2D-C6BE-4A87-B56D-3EF154DC3C2E}" type="datetime1">
              <a:rPr lang="en-US" smtClean="0"/>
              <a:t>3/20/2018</a:t>
            </a:fld>
            <a:endParaRPr lang="en-US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="" xmlns:a16="http://schemas.microsoft.com/office/drawing/2014/main" id="{1D82C475-0F57-4EA8-B37E-C33413739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Organisch (rest)Materiaal Als Bodemverbeteraar – Vechtdal</a:t>
            </a:r>
            <a:endParaRPr lang="en-US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="" xmlns:a16="http://schemas.microsoft.com/office/drawing/2014/main" id="{163F3FDC-E513-4C5B-8D4F-2CBE5738D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494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627FD919-3C6F-45CF-8552-C4F833572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="" xmlns:a16="http://schemas.microsoft.com/office/drawing/2014/main" id="{F4DB78A3-FB69-45A6-B2A4-545695C9BB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="" xmlns:a16="http://schemas.microsoft.com/office/drawing/2014/main" id="{2D363058-5E5A-434F-BC04-D04A412D8E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="" xmlns:a16="http://schemas.microsoft.com/office/drawing/2014/main" id="{C883482B-9E18-41A1-BB8C-C21A04469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CAD1E-3A4D-4021-9F98-EFCE5FF96D21}" type="datetime1">
              <a:rPr lang="en-US" smtClean="0"/>
              <a:t>3/20/2018</a:t>
            </a:fld>
            <a:endParaRPr lang="en-US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="" xmlns:a16="http://schemas.microsoft.com/office/drawing/2014/main" id="{F1E221BA-8659-488A-9332-AAF4DA244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Organisch (rest)Materiaal Als Bodemverbeteraar – Vechtdal</a:t>
            </a:r>
            <a:endParaRPr lang="en-US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="" xmlns:a16="http://schemas.microsoft.com/office/drawing/2014/main" id="{F2B94582-7C81-4E75-997D-D5125E311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304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="" xmlns:a16="http://schemas.microsoft.com/office/drawing/2014/main" id="{70FDF4FD-03F7-4459-958D-372D709D0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="" xmlns:a16="http://schemas.microsoft.com/office/drawing/2014/main" id="{02C4F1AB-E54B-4E1A-AD1F-86FC069111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="" xmlns:a16="http://schemas.microsoft.com/office/drawing/2014/main" id="{3ABF8E4C-83FE-4081-A571-870BD6CE81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CDEB10-A779-4460-98D7-48CC6E105268}" type="datetime1">
              <a:rPr lang="en-US" smtClean="0"/>
              <a:t>3/20/2018</a:t>
            </a:fld>
            <a:endParaRPr lang="en-US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="" xmlns:a16="http://schemas.microsoft.com/office/drawing/2014/main" id="{22A2E060-4D1D-469C-B9F7-451D40B54F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/>
              <a:t>Organisch (rest)Materiaal Als Bodemverbeteraar – Vechtdal</a:t>
            </a:r>
            <a:endParaRPr lang="en-US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="" xmlns:a16="http://schemas.microsoft.com/office/drawing/2014/main" id="{5075BD5D-AFCA-4EA9-88BE-3F6FA6193A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17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hyperlink" Target="http://www.ommermarke.nl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ctrTitle"/>
          </p:nvPr>
        </p:nvSpPr>
        <p:spPr>
          <a:xfrm>
            <a:off x="1222743" y="1532239"/>
            <a:ext cx="8737600" cy="2977978"/>
          </a:xfrm>
        </p:spPr>
        <p:txBody>
          <a:bodyPr>
            <a:normAutofit fontScale="90000"/>
          </a:bodyPr>
          <a:lstStyle/>
          <a:p>
            <a:r>
              <a:rPr lang="nl-NL" sz="6700" b="1" dirty="0" smtClean="0">
                <a:latin typeface="+mn-lt"/>
              </a:rPr>
              <a:t/>
            </a:r>
            <a:br>
              <a:rPr lang="nl-NL" sz="6700" b="1" dirty="0" smtClean="0">
                <a:latin typeface="+mn-lt"/>
              </a:rPr>
            </a:br>
            <a:r>
              <a:rPr lang="nl-NL" sz="6700" b="1" dirty="0">
                <a:latin typeface="+mn-lt"/>
              </a:rPr>
              <a:t/>
            </a:r>
            <a:br>
              <a:rPr lang="nl-NL" sz="6700" b="1" dirty="0">
                <a:latin typeface="+mn-lt"/>
              </a:rPr>
            </a:br>
            <a:r>
              <a:rPr lang="nl-NL" sz="4900" dirty="0" smtClean="0"/>
              <a:t>STELLING</a:t>
            </a:r>
            <a:r>
              <a:rPr lang="nl-NL" b="1" dirty="0" smtClean="0"/>
              <a:t/>
            </a:r>
            <a:br>
              <a:rPr lang="nl-NL" b="1" dirty="0" smtClean="0"/>
            </a:br>
            <a:r>
              <a:rPr lang="nl-NL" sz="2000" b="1" dirty="0"/>
              <a:t> </a:t>
            </a:r>
            <a:r>
              <a:rPr lang="nl-NL" b="1" dirty="0"/>
              <a:t/>
            </a:r>
            <a:br>
              <a:rPr lang="nl-NL" b="1" dirty="0"/>
            </a:br>
            <a:r>
              <a:rPr lang="nl-NL" b="1" dirty="0"/>
              <a:t>PAST </a:t>
            </a:r>
            <a:r>
              <a:rPr lang="nl-NL" b="1" dirty="0" smtClean="0"/>
              <a:t/>
            </a:r>
            <a:br>
              <a:rPr lang="nl-NL" b="1" dirty="0" smtClean="0"/>
            </a:br>
            <a:r>
              <a:rPr lang="nl-NL" b="1" dirty="0" smtClean="0"/>
              <a:t>DE </a:t>
            </a:r>
            <a:r>
              <a:rPr lang="nl-NL" b="1" dirty="0"/>
              <a:t>GANGBARE LANDBOUW BIJ EEN GEZONDE BODEM? </a:t>
            </a:r>
            <a:endParaRPr lang="nl-NL" b="1" dirty="0">
              <a:latin typeface="+mn-lt"/>
            </a:endParaRPr>
          </a:p>
        </p:txBody>
      </p:sp>
      <p:pic>
        <p:nvPicPr>
          <p:cNvPr id="18" name="Afbeelding 17" descr="C:\Users\Anet Bovendeert\AppData\Local\Microsoft\Windows\INetCache\Content.Outlook\2M63NFAO\WV uitlogo CMYK nw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772" y="5916611"/>
            <a:ext cx="1555490" cy="4737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Afbeelding 18" descr="C:\Users\Anet Bovendeert\AppData\Local\Microsoft\Windows\INetCache\Content.Outlook\2M63NFAO\wdod_uw_waterschap.jp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38" t="24282" r="13812" b="30180"/>
          <a:stretch/>
        </p:blipFill>
        <p:spPr bwMode="auto">
          <a:xfrm>
            <a:off x="1876261" y="5752365"/>
            <a:ext cx="1752600" cy="83947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Afbeelding 19" descr="LOGO-jpeg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2835" y="5522495"/>
            <a:ext cx="1100034" cy="951404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Afbeelding 20" descr="C:\Users\Anet Bovendeert\Documents\03 Ommer Marke\secretariaat\16-10-25 logo dalfsen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2869" y="5959549"/>
            <a:ext cx="1857349" cy="430772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Afbeelding 21" descr="C:\Users\Anet Bovendeert\Documents\03 Ommer Marke\secretariaat\16-10-25 logo Ommen.pn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9897" y="5825390"/>
            <a:ext cx="1229721" cy="648509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Afbeelding 22" descr="C:\Users\Anet Bovendeert\Documents\03 Ommer Marke\secretariaat\16-10-25 logo Hardenberg .jp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9618" y="5916611"/>
            <a:ext cx="1898491" cy="47371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Afbeelding 23" descr="Afbeeldingsresultaat voor logo provincie overijssel"/>
          <p:cNvPicPr/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70" t="8435" r="7607" b="5811"/>
          <a:stretch/>
        </p:blipFill>
        <p:spPr bwMode="auto">
          <a:xfrm>
            <a:off x="9738109" y="5825390"/>
            <a:ext cx="1902348" cy="6649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668341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ctrTitle"/>
          </p:nvPr>
        </p:nvSpPr>
        <p:spPr>
          <a:xfrm>
            <a:off x="903767" y="1532239"/>
            <a:ext cx="10164726" cy="3167352"/>
          </a:xfrm>
        </p:spPr>
        <p:txBody>
          <a:bodyPr>
            <a:normAutofit fontScale="90000"/>
          </a:bodyPr>
          <a:lstStyle/>
          <a:p>
            <a:r>
              <a:rPr lang="nl-NL" sz="6700" b="1" dirty="0" smtClean="0">
                <a:latin typeface="+mn-lt"/>
              </a:rPr>
              <a:t/>
            </a:r>
            <a:br>
              <a:rPr lang="nl-NL" sz="6700" b="1" dirty="0" smtClean="0">
                <a:latin typeface="+mn-lt"/>
              </a:rPr>
            </a:br>
            <a:r>
              <a:rPr lang="nl-NL" sz="6700" b="1" dirty="0">
                <a:latin typeface="+mn-lt"/>
              </a:rPr>
              <a:t/>
            </a:r>
            <a:br>
              <a:rPr lang="nl-NL" sz="6700" b="1" dirty="0">
                <a:latin typeface="+mn-lt"/>
              </a:rPr>
            </a:br>
            <a:r>
              <a:rPr lang="nl-NL" sz="4900" dirty="0" smtClean="0"/>
              <a:t>STELLING</a:t>
            </a:r>
            <a:r>
              <a:rPr lang="nl-NL" b="1" dirty="0" smtClean="0"/>
              <a:t/>
            </a:r>
            <a:br>
              <a:rPr lang="nl-NL" b="1" dirty="0" smtClean="0"/>
            </a:br>
            <a:r>
              <a:rPr lang="nl-NL" sz="2000" b="1" dirty="0"/>
              <a:t> </a:t>
            </a:r>
            <a:r>
              <a:rPr lang="nl-NL" b="1" dirty="0"/>
              <a:t/>
            </a:r>
            <a:br>
              <a:rPr lang="nl-NL" b="1" dirty="0"/>
            </a:br>
            <a:r>
              <a:rPr lang="nl-NL" sz="5300" b="1" dirty="0"/>
              <a:t>EEN GEZONDE BODEM </a:t>
            </a:r>
            <a:r>
              <a:rPr lang="nl-NL" sz="5300" b="1" dirty="0" smtClean="0"/>
              <a:t/>
            </a:r>
            <a:br>
              <a:rPr lang="nl-NL" sz="5300" b="1" dirty="0" smtClean="0"/>
            </a:br>
            <a:r>
              <a:rPr lang="nl-NL" sz="5300" b="1" dirty="0" smtClean="0"/>
              <a:t>HEEFT </a:t>
            </a:r>
            <a:r>
              <a:rPr lang="nl-NL" sz="5300" b="1" dirty="0"/>
              <a:t>GEEN </a:t>
            </a:r>
            <a:r>
              <a:rPr lang="nl-NL" sz="5300" b="1" dirty="0" smtClean="0"/>
              <a:t/>
            </a:r>
            <a:br>
              <a:rPr lang="nl-NL" sz="5300" b="1" dirty="0" smtClean="0"/>
            </a:br>
            <a:r>
              <a:rPr lang="nl-NL" sz="5300" b="1" dirty="0" smtClean="0"/>
              <a:t>CHEMISCHE </a:t>
            </a:r>
            <a:r>
              <a:rPr lang="nl-NL" sz="5300" b="1" dirty="0"/>
              <a:t>ONKRUIDBESTRIJDING </a:t>
            </a:r>
            <a:r>
              <a:rPr lang="nl-NL" sz="5300" b="1" dirty="0" smtClean="0"/>
              <a:t/>
            </a:r>
            <a:br>
              <a:rPr lang="nl-NL" sz="5300" b="1" dirty="0" smtClean="0"/>
            </a:br>
            <a:r>
              <a:rPr lang="nl-NL" sz="5300" b="1" dirty="0" smtClean="0"/>
              <a:t>NODIG. </a:t>
            </a:r>
            <a:endParaRPr lang="nl-NL" sz="5300" b="1" dirty="0"/>
          </a:p>
        </p:txBody>
      </p:sp>
      <p:pic>
        <p:nvPicPr>
          <p:cNvPr id="18" name="Afbeelding 17" descr="C:\Users\Anet Bovendeert\AppData\Local\Microsoft\Windows\INetCache\Content.Outlook\2M63NFAO\WV uitlogo CMYK nw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772" y="5916611"/>
            <a:ext cx="1555490" cy="4737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Afbeelding 18" descr="C:\Users\Anet Bovendeert\AppData\Local\Microsoft\Windows\INetCache\Content.Outlook\2M63NFAO\wdod_uw_waterschap.jp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38" t="24282" r="13812" b="30180"/>
          <a:stretch/>
        </p:blipFill>
        <p:spPr bwMode="auto">
          <a:xfrm>
            <a:off x="1876261" y="5752365"/>
            <a:ext cx="1752600" cy="83947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Afbeelding 19" descr="LOGO-jpeg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2835" y="5522495"/>
            <a:ext cx="1100034" cy="951404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Afbeelding 20" descr="C:\Users\Anet Bovendeert\Documents\03 Ommer Marke\secretariaat\16-10-25 logo dalfsen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2869" y="5959549"/>
            <a:ext cx="1857349" cy="430772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Afbeelding 21" descr="C:\Users\Anet Bovendeert\Documents\03 Ommer Marke\secretariaat\16-10-25 logo Ommen.pn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9897" y="5825390"/>
            <a:ext cx="1229721" cy="648509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Afbeelding 22" descr="C:\Users\Anet Bovendeert\Documents\03 Ommer Marke\secretariaat\16-10-25 logo Hardenberg .jp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9618" y="5916611"/>
            <a:ext cx="1898491" cy="47371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Afbeelding 23" descr="Afbeeldingsresultaat voor logo provincie overijssel"/>
          <p:cNvPicPr/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70" t="8435" r="7607" b="5811"/>
          <a:stretch/>
        </p:blipFill>
        <p:spPr bwMode="auto">
          <a:xfrm>
            <a:off x="9738109" y="5825390"/>
            <a:ext cx="1902348" cy="6649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2282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ctrTitle"/>
          </p:nvPr>
        </p:nvSpPr>
        <p:spPr>
          <a:xfrm>
            <a:off x="903767" y="1532239"/>
            <a:ext cx="10164726" cy="2880273"/>
          </a:xfrm>
        </p:spPr>
        <p:txBody>
          <a:bodyPr>
            <a:normAutofit fontScale="90000"/>
          </a:bodyPr>
          <a:lstStyle/>
          <a:p>
            <a:r>
              <a:rPr lang="nl-NL" sz="6700" b="1" dirty="0" smtClean="0">
                <a:latin typeface="+mn-lt"/>
              </a:rPr>
              <a:t/>
            </a:r>
            <a:br>
              <a:rPr lang="nl-NL" sz="6700" b="1" dirty="0" smtClean="0">
                <a:latin typeface="+mn-lt"/>
              </a:rPr>
            </a:br>
            <a:r>
              <a:rPr lang="nl-NL" sz="6700" b="1" dirty="0">
                <a:latin typeface="+mn-lt"/>
              </a:rPr>
              <a:t/>
            </a:r>
            <a:br>
              <a:rPr lang="nl-NL" sz="6700" b="1" dirty="0">
                <a:latin typeface="+mn-lt"/>
              </a:rPr>
            </a:br>
            <a:r>
              <a:rPr lang="nl-NL" sz="4900" dirty="0" smtClean="0"/>
              <a:t>STELLING</a:t>
            </a:r>
            <a:r>
              <a:rPr lang="nl-NL" b="1" dirty="0" smtClean="0"/>
              <a:t/>
            </a:r>
            <a:br>
              <a:rPr lang="nl-NL" b="1" dirty="0" smtClean="0"/>
            </a:br>
            <a:r>
              <a:rPr lang="nl-NL" sz="2000" b="1" dirty="0"/>
              <a:t> </a:t>
            </a:r>
            <a:r>
              <a:rPr lang="nl-NL" b="1" dirty="0"/>
              <a:t/>
            </a:r>
            <a:br>
              <a:rPr lang="nl-NL" b="1" dirty="0"/>
            </a:br>
            <a:r>
              <a:rPr lang="nl-NL" sz="5300" b="1" dirty="0"/>
              <a:t>ALS JE MAAISEL </a:t>
            </a:r>
            <a:r>
              <a:rPr lang="nl-NL" sz="5300" b="1" dirty="0" smtClean="0"/>
              <a:t/>
            </a:r>
            <a:br>
              <a:rPr lang="nl-NL" sz="5300" b="1" dirty="0" smtClean="0"/>
            </a:br>
            <a:r>
              <a:rPr lang="nl-NL" sz="5300" b="1" dirty="0" smtClean="0"/>
              <a:t>ZIET </a:t>
            </a:r>
            <a:r>
              <a:rPr lang="nl-NL" sz="5300" b="1" dirty="0"/>
              <a:t>ALS GRONDSTOF </a:t>
            </a:r>
            <a:r>
              <a:rPr lang="nl-NL" sz="5300" b="1" dirty="0" smtClean="0"/>
              <a:t/>
            </a:r>
            <a:br>
              <a:rPr lang="nl-NL" sz="5300" b="1" dirty="0" smtClean="0"/>
            </a:br>
            <a:r>
              <a:rPr lang="nl-NL" sz="5300" b="1" dirty="0" smtClean="0"/>
              <a:t>MOET </a:t>
            </a:r>
            <a:r>
              <a:rPr lang="nl-NL" sz="5300" b="1" dirty="0"/>
              <a:t>JE LEF </a:t>
            </a:r>
            <a:r>
              <a:rPr lang="nl-NL" sz="5300" b="1" dirty="0" smtClean="0"/>
              <a:t>HEBBEN.</a:t>
            </a:r>
            <a:endParaRPr lang="nl-NL" sz="5300" b="1" dirty="0"/>
          </a:p>
        </p:txBody>
      </p:sp>
      <p:pic>
        <p:nvPicPr>
          <p:cNvPr id="18" name="Afbeelding 17" descr="C:\Users\Anet Bovendeert\AppData\Local\Microsoft\Windows\INetCache\Content.Outlook\2M63NFAO\WV uitlogo CMYK nw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772" y="5916611"/>
            <a:ext cx="1555490" cy="4737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Afbeelding 18" descr="C:\Users\Anet Bovendeert\AppData\Local\Microsoft\Windows\INetCache\Content.Outlook\2M63NFAO\wdod_uw_waterschap.jp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38" t="24282" r="13812" b="30180"/>
          <a:stretch/>
        </p:blipFill>
        <p:spPr bwMode="auto">
          <a:xfrm>
            <a:off x="1876261" y="5752365"/>
            <a:ext cx="1752600" cy="83947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Afbeelding 19" descr="LOGO-jpeg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2835" y="5522495"/>
            <a:ext cx="1100034" cy="951404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Afbeelding 20" descr="C:\Users\Anet Bovendeert\Documents\03 Ommer Marke\secretariaat\16-10-25 logo dalfsen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2869" y="5959549"/>
            <a:ext cx="1857349" cy="430772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Afbeelding 21" descr="C:\Users\Anet Bovendeert\Documents\03 Ommer Marke\secretariaat\16-10-25 logo Ommen.pn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9897" y="5825390"/>
            <a:ext cx="1229721" cy="648509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Afbeelding 22" descr="C:\Users\Anet Bovendeert\Documents\03 Ommer Marke\secretariaat\16-10-25 logo Hardenberg .jp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9618" y="5916611"/>
            <a:ext cx="1898491" cy="47371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Afbeelding 23" descr="Afbeeldingsresultaat voor logo provincie overijssel"/>
          <p:cNvPicPr/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70" t="8435" r="7607" b="5811"/>
          <a:stretch/>
        </p:blipFill>
        <p:spPr bwMode="auto">
          <a:xfrm>
            <a:off x="9738109" y="5825390"/>
            <a:ext cx="1902348" cy="6649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61717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ctrTitle"/>
          </p:nvPr>
        </p:nvSpPr>
        <p:spPr>
          <a:xfrm>
            <a:off x="903767" y="871871"/>
            <a:ext cx="10164726" cy="5411972"/>
          </a:xfrm>
        </p:spPr>
        <p:txBody>
          <a:bodyPr>
            <a:normAutofit fontScale="90000"/>
          </a:bodyPr>
          <a:lstStyle/>
          <a:p>
            <a:r>
              <a:rPr lang="nl-NL" sz="6700" b="1" dirty="0" smtClean="0">
                <a:latin typeface="+mn-lt"/>
              </a:rPr>
              <a:t/>
            </a:r>
            <a:br>
              <a:rPr lang="nl-NL" sz="6700" b="1" dirty="0" smtClean="0">
                <a:latin typeface="+mn-lt"/>
              </a:rPr>
            </a:br>
            <a:r>
              <a:rPr lang="nl-NL" sz="6700" b="1" dirty="0">
                <a:latin typeface="+mn-lt"/>
              </a:rPr>
              <a:t/>
            </a:r>
            <a:br>
              <a:rPr lang="nl-NL" sz="6700" b="1" dirty="0">
                <a:latin typeface="+mn-lt"/>
              </a:rPr>
            </a:br>
            <a:r>
              <a:rPr lang="nl-NL" sz="6700" b="1" dirty="0" smtClean="0">
                <a:latin typeface="+mn-lt"/>
              </a:rPr>
              <a:t>WEL THUIS</a:t>
            </a:r>
            <a:r>
              <a:rPr lang="nl-NL" sz="6700" b="1" dirty="0" smtClean="0"/>
              <a:t/>
            </a:r>
            <a:br>
              <a:rPr lang="nl-NL" sz="6700" b="1" dirty="0" smtClean="0"/>
            </a:br>
            <a:r>
              <a:rPr lang="nl-NL" sz="2000" b="1" dirty="0"/>
              <a:t> </a:t>
            </a:r>
            <a:r>
              <a:rPr lang="nl-NL" b="1" dirty="0"/>
              <a:t/>
            </a:r>
            <a:br>
              <a:rPr lang="nl-NL" b="1" dirty="0"/>
            </a:br>
            <a:r>
              <a:rPr lang="nl-NL" b="1" dirty="0" smtClean="0"/>
              <a:t>Alle informatie </a:t>
            </a:r>
            <a:br>
              <a:rPr lang="nl-NL" b="1" dirty="0" smtClean="0"/>
            </a:br>
            <a:r>
              <a:rPr lang="nl-NL" b="1" dirty="0" smtClean="0"/>
              <a:t>is </a:t>
            </a:r>
            <a:r>
              <a:rPr lang="nl-NL" b="1" dirty="0" smtClean="0"/>
              <a:t>te vinden op de website</a:t>
            </a:r>
            <a:br>
              <a:rPr lang="nl-NL" b="1" dirty="0" smtClean="0"/>
            </a:br>
            <a:r>
              <a:rPr lang="nl-NL" b="1" dirty="0" smtClean="0">
                <a:hlinkClick r:id="rId2"/>
              </a:rPr>
              <a:t>www.ommermarke.nl</a:t>
            </a:r>
            <a:r>
              <a:rPr lang="nl-NL" dirty="0" smtClean="0">
                <a:latin typeface="+mn-lt"/>
              </a:rPr>
              <a:t/>
            </a:r>
            <a:br>
              <a:rPr lang="nl-NL" dirty="0" smtClean="0">
                <a:latin typeface="+mn-lt"/>
              </a:rPr>
            </a:br>
            <a:r>
              <a:rPr lang="nl-NL" sz="5300" dirty="0" smtClean="0">
                <a:latin typeface="+mn-lt"/>
              </a:rPr>
              <a:t/>
            </a:r>
            <a:br>
              <a:rPr lang="nl-NL" sz="5300" dirty="0" smtClean="0">
                <a:latin typeface="+mn-lt"/>
              </a:rPr>
            </a:br>
            <a:endParaRPr lang="nl-NL" sz="5300" b="1" dirty="0">
              <a:latin typeface="+mn-lt"/>
            </a:endParaRPr>
          </a:p>
        </p:txBody>
      </p:sp>
      <p:pic>
        <p:nvPicPr>
          <p:cNvPr id="18" name="Afbeelding 17" descr="C:\Users\Anet Bovendeert\AppData\Local\Microsoft\Windows\INetCache\Content.Outlook\2M63NFAO\WV uitlogo CMYK nw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772" y="5916611"/>
            <a:ext cx="1555490" cy="4737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Afbeelding 18" descr="C:\Users\Anet Bovendeert\AppData\Local\Microsoft\Windows\INetCache\Content.Outlook\2M63NFAO\wdod_uw_waterschap.jp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38" t="24282" r="13812" b="30180"/>
          <a:stretch/>
        </p:blipFill>
        <p:spPr bwMode="auto">
          <a:xfrm>
            <a:off x="1876261" y="5752365"/>
            <a:ext cx="1752600" cy="83947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Afbeelding 19" descr="LOGO-jpeg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2835" y="5522495"/>
            <a:ext cx="1100034" cy="951404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Afbeelding 20" descr="C:\Users\Anet Bovendeert\Documents\03 Ommer Marke\secretariaat\16-10-25 logo dalfsen.pn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2869" y="5959549"/>
            <a:ext cx="1857349" cy="430772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Afbeelding 21" descr="C:\Users\Anet Bovendeert\Documents\03 Ommer Marke\secretariaat\16-10-25 logo Ommen.pn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9897" y="5825390"/>
            <a:ext cx="1229721" cy="648509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Afbeelding 22" descr="C:\Users\Anet Bovendeert\Documents\03 Ommer Marke\secretariaat\16-10-25 logo Hardenberg .jpg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9618" y="5916611"/>
            <a:ext cx="1898491" cy="47371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Afbeelding 23" descr="Afbeeldingsresultaat voor logo provincie overijssel"/>
          <p:cNvPicPr/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70" t="8435" r="7607" b="5811"/>
          <a:stretch/>
        </p:blipFill>
        <p:spPr bwMode="auto">
          <a:xfrm>
            <a:off x="9738109" y="5825390"/>
            <a:ext cx="1902348" cy="6649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89959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TM10001105[[fn=Bijsnijden]]</Template>
  <TotalTime>3077</TotalTime>
  <Words>0</Words>
  <Application>Microsoft Office PowerPoint</Application>
  <PresentationFormat>Breedbeeld</PresentationFormat>
  <Paragraphs>4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Kantoorthema</vt:lpstr>
      <vt:lpstr>  STELLING   PAST  DE GANGBARE LANDBOUW BIJ EEN GEZONDE BODEM? </vt:lpstr>
      <vt:lpstr>  STELLING   EEN GEZONDE BODEM  HEEFT GEEN  CHEMISCHE ONKRUIDBESTRIJDING  NODIG. </vt:lpstr>
      <vt:lpstr>  STELLING   ALS JE MAAISEL  ZIET ALS GRONDSTOF  MOET JE LEF HEBBEN.</vt:lpstr>
      <vt:lpstr>  WEL THUIS   Alle informatie  is te vinden op de website www.ommermarke.nl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Sportvelden – onderhoud en beheer</dc:title>
  <dc:creator>Farjon Groen Advies</dc:creator>
  <cp:lastModifiedBy>Anet Bovendeert</cp:lastModifiedBy>
  <cp:revision>311</cp:revision>
  <cp:lastPrinted>2018-02-12T13:04:57Z</cp:lastPrinted>
  <dcterms:created xsi:type="dcterms:W3CDTF">2016-04-14T08:45:41Z</dcterms:created>
  <dcterms:modified xsi:type="dcterms:W3CDTF">2018-03-20T22:03:37Z</dcterms:modified>
</cp:coreProperties>
</file>