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88" r:id="rId4"/>
    <p:sldId id="290" r:id="rId5"/>
    <p:sldId id="289" r:id="rId6"/>
    <p:sldId id="291" r:id="rId7"/>
    <p:sldId id="292" r:id="rId8"/>
    <p:sldId id="293" r:id="rId9"/>
    <p:sldId id="294" r:id="rId10"/>
    <p:sldId id="268" r:id="rId11"/>
    <p:sldId id="27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6953" autoAdjust="0"/>
  </p:normalViewPr>
  <p:slideViewPr>
    <p:cSldViewPr>
      <p:cViewPr varScale="1">
        <p:scale>
          <a:sx n="102" d="100"/>
          <a:sy n="102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04E3-62B0-4766-A8A6-2AB8E3CE1BA6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4085-C2BA-44FC-8D47-7CDE7765144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64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6A529-9301-4E43-A5C5-0317549F8B5D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231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A70D9-3E2C-4A6C-9FCB-DB2FBCB5689F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791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81CF-DA3C-46E0-8178-97D4C9B24161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ED44-A580-432D-B637-F0EBAC2BD7A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roeibalans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12021"/>
            <a:ext cx="6400800" cy="1752600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bg1"/>
                </a:solidFill>
              </a:rPr>
              <a:t>Martijn van Vijfeijken</a:t>
            </a:r>
          </a:p>
        </p:txBody>
      </p:sp>
      <p:pic>
        <p:nvPicPr>
          <p:cNvPr id="8196" name="Picture 4" descr="bbl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04"/>
            <a:ext cx="4429156" cy="409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0" y="435769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/>
              <a:t>Analyseren van de bodemkwaliteit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sz="4800" b="1" dirty="0"/>
          </a:p>
          <a:p>
            <a:pPr algn="ctr">
              <a:buNone/>
            </a:pPr>
            <a:r>
              <a:rPr lang="nl-NL" sz="4800" b="1" dirty="0"/>
              <a:t>Vragen?</a:t>
            </a:r>
          </a:p>
          <a:p>
            <a:pPr algn="ctr">
              <a:buNone/>
            </a:pPr>
            <a:r>
              <a:rPr lang="nl-NL" sz="4800" b="1" dirty="0"/>
              <a:t>Ik zie u graag aan de stand</a:t>
            </a:r>
          </a:p>
        </p:txBody>
      </p:sp>
      <p:pic>
        <p:nvPicPr>
          <p:cNvPr id="4" name="Picture 4" descr="bbl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89839"/>
            <a:ext cx="3429024" cy="316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Voor meer info </a:t>
            </a:r>
            <a:r>
              <a:rPr lang="en-GB">
                <a:hlinkClick r:id="rId2"/>
              </a:rPr>
              <a:t>www.groeibalans.nl</a:t>
            </a:r>
            <a:r>
              <a:rPr lang="en-GB"/>
              <a:t> 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213"/>
            <a:ext cx="3683000" cy="5157787"/>
          </a:xfrm>
          <a:noFill/>
        </p:spPr>
      </p:pic>
      <p:sp>
        <p:nvSpPr>
          <p:cNvPr id="63492" name="Tekstvak 3"/>
          <p:cNvSpPr txBox="1">
            <a:spLocks noChangeArrowheads="1"/>
          </p:cNvSpPr>
          <p:nvPr/>
        </p:nvSpPr>
        <p:spPr bwMode="auto">
          <a:xfrm>
            <a:off x="3779912" y="1916832"/>
            <a:ext cx="56880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/>
              <a:t>Landelijke cursussen Bodembiologie</a:t>
            </a:r>
          </a:p>
          <a:p>
            <a:endParaRPr lang="nl-NL" sz="3200" b="1" dirty="0"/>
          </a:p>
          <a:p>
            <a:r>
              <a:rPr lang="nl-NL" sz="3200" b="1" dirty="0"/>
              <a:t>Boek “Boerenwijsheid, Bestaat het  nog ?”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652963"/>
            <a:ext cx="3168650" cy="36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2000"/>
              <a:t>Zundert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  <p:pic>
        <p:nvPicPr>
          <p:cNvPr id="8196" name="Picture 4" descr="NLshadow2004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0"/>
            <a:ext cx="532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43213" y="5157788"/>
            <a:ext cx="1439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latin typeface="Times New Roman" pitchFamily="18" charset="0"/>
              </a:rPr>
              <a:t>        Zundert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563938" y="4652963"/>
            <a:ext cx="360362" cy="358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224" name="Picture 8" descr="http://uploads2.wikipaintings.org/images/vincent-van-gogh/self-portrait-with-straw-hat-1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27003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http://2013.corsozundert.nl/uploads/images/nieuws/20120117132301-1-corso_nieu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3" y="260350"/>
            <a:ext cx="55768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http://www.treeportzundert.nl/Files/Image/Fotos-Logos/Foto-resized/poppelaars-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http://www.sligro.nl/upload_mm/9/c/4/6805_fullimage_Zundert_fles%2Bglas6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0200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al 16">
            <a:extLst>
              <a:ext uri="{FF2B5EF4-FFF2-40B4-BE49-F238E27FC236}">
                <a16:creationId xmlns:a16="http://schemas.microsoft.com/office/drawing/2014/main" xmlns="" id="{69D14348-AE77-4EA6-8F4C-C484371EBC03}"/>
              </a:ext>
            </a:extLst>
          </p:cNvPr>
          <p:cNvSpPr>
            <a:spLocks noChangeAspect="1"/>
          </p:cNvSpPr>
          <p:nvPr/>
        </p:nvSpPr>
        <p:spPr>
          <a:xfrm>
            <a:off x="1688867" y="1825625"/>
            <a:ext cx="2520000" cy="25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xmlns="" id="{C68648D4-EF55-4888-B82E-77FCB70E44D2}"/>
              </a:ext>
            </a:extLst>
          </p:cNvPr>
          <p:cNvSpPr>
            <a:spLocks noChangeAspect="1"/>
          </p:cNvSpPr>
          <p:nvPr/>
        </p:nvSpPr>
        <p:spPr>
          <a:xfrm>
            <a:off x="5027467" y="1825625"/>
            <a:ext cx="2520000" cy="2520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47613748-5D27-4811-9537-D76A9BA4645C}"/>
              </a:ext>
            </a:extLst>
          </p:cNvPr>
          <p:cNvSpPr>
            <a:spLocks noChangeAspect="1"/>
          </p:cNvSpPr>
          <p:nvPr/>
        </p:nvSpPr>
        <p:spPr>
          <a:xfrm>
            <a:off x="3404804" y="4230213"/>
            <a:ext cx="2520000" cy="25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0D6581-3620-42F5-B03F-943B24A2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Bodemkwaliteit</a:t>
            </a:r>
          </a:p>
        </p:txBody>
      </p:sp>
      <p:sp>
        <p:nvSpPr>
          <p:cNvPr id="8" name="Pijl: gekromd rechts 7">
            <a:extLst>
              <a:ext uri="{FF2B5EF4-FFF2-40B4-BE49-F238E27FC236}">
                <a16:creationId xmlns:a16="http://schemas.microsoft.com/office/drawing/2014/main" xmlns="" id="{47D5FC2A-0DB2-4289-8E72-97F8FE347B3B}"/>
              </a:ext>
            </a:extLst>
          </p:cNvPr>
          <p:cNvSpPr/>
          <p:nvPr/>
        </p:nvSpPr>
        <p:spPr>
          <a:xfrm>
            <a:off x="3739551" y="2398875"/>
            <a:ext cx="731520" cy="1216152"/>
          </a:xfrm>
          <a:prstGeom prst="curvedRigh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gekromd links 8">
            <a:extLst>
              <a:ext uri="{FF2B5EF4-FFF2-40B4-BE49-F238E27FC236}">
                <a16:creationId xmlns:a16="http://schemas.microsoft.com/office/drawing/2014/main" xmlns="" id="{1237094E-EADE-4C90-BF4C-B170DCE426CD}"/>
              </a:ext>
            </a:extLst>
          </p:cNvPr>
          <p:cNvSpPr/>
          <p:nvPr/>
        </p:nvSpPr>
        <p:spPr>
          <a:xfrm>
            <a:off x="4780538" y="2398875"/>
            <a:ext cx="731520" cy="1216152"/>
          </a:xfrm>
          <a:prstGeom prst="curvedLef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rechts 9">
            <a:extLst>
              <a:ext uri="{FF2B5EF4-FFF2-40B4-BE49-F238E27FC236}">
                <a16:creationId xmlns:a16="http://schemas.microsoft.com/office/drawing/2014/main" xmlns="" id="{BFA9EE25-3A04-44F2-9770-850375C32842}"/>
              </a:ext>
            </a:extLst>
          </p:cNvPr>
          <p:cNvSpPr/>
          <p:nvPr/>
        </p:nvSpPr>
        <p:spPr>
          <a:xfrm>
            <a:off x="2743567" y="3986712"/>
            <a:ext cx="731520" cy="1216152"/>
          </a:xfrm>
          <a:prstGeom prst="curvedRigh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kromd links 10">
            <a:extLst>
              <a:ext uri="{FF2B5EF4-FFF2-40B4-BE49-F238E27FC236}">
                <a16:creationId xmlns:a16="http://schemas.microsoft.com/office/drawing/2014/main" xmlns="" id="{FF624F9D-B163-4468-993A-8ADB982FC464}"/>
              </a:ext>
            </a:extLst>
          </p:cNvPr>
          <p:cNvSpPr/>
          <p:nvPr/>
        </p:nvSpPr>
        <p:spPr>
          <a:xfrm>
            <a:off x="3553533" y="3971719"/>
            <a:ext cx="731520" cy="1216152"/>
          </a:xfrm>
          <a:prstGeom prst="curvedLef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Pijl: gekromd rechts 11">
            <a:extLst>
              <a:ext uri="{FF2B5EF4-FFF2-40B4-BE49-F238E27FC236}">
                <a16:creationId xmlns:a16="http://schemas.microsoft.com/office/drawing/2014/main" xmlns="" id="{8F33829F-949B-459F-9FFB-FE03B21DF11F}"/>
              </a:ext>
            </a:extLst>
          </p:cNvPr>
          <p:cNvSpPr/>
          <p:nvPr/>
        </p:nvSpPr>
        <p:spPr>
          <a:xfrm>
            <a:off x="5062107" y="4057304"/>
            <a:ext cx="731520" cy="1216152"/>
          </a:xfrm>
          <a:prstGeom prst="curvedRigh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Pijl: gekromd links 12">
            <a:extLst>
              <a:ext uri="{FF2B5EF4-FFF2-40B4-BE49-F238E27FC236}">
                <a16:creationId xmlns:a16="http://schemas.microsoft.com/office/drawing/2014/main" xmlns="" id="{7C5498E2-4CA5-45B9-A0F6-806762404772}"/>
              </a:ext>
            </a:extLst>
          </p:cNvPr>
          <p:cNvSpPr/>
          <p:nvPr/>
        </p:nvSpPr>
        <p:spPr>
          <a:xfrm>
            <a:off x="5881404" y="4051642"/>
            <a:ext cx="731520" cy="1216152"/>
          </a:xfrm>
          <a:prstGeom prst="curvedLeft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F2E53ABE-2F37-44C9-B9A0-611B9ED18F53}"/>
              </a:ext>
            </a:extLst>
          </p:cNvPr>
          <p:cNvSpPr txBox="1"/>
          <p:nvPr/>
        </p:nvSpPr>
        <p:spPr>
          <a:xfrm>
            <a:off x="2438797" y="2523646"/>
            <a:ext cx="251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663300"/>
                </a:solidFill>
              </a:rPr>
              <a:t>Chemisch</a:t>
            </a:r>
          </a:p>
          <a:p>
            <a:endParaRPr lang="nl-NL" dirty="0">
              <a:solidFill>
                <a:srgbClr val="663300"/>
              </a:solidFill>
            </a:endParaRPr>
          </a:p>
          <a:p>
            <a:endParaRPr lang="nl-NL" dirty="0">
              <a:solidFill>
                <a:srgbClr val="6633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8603CB95-EDEE-4D6D-A72A-5F7DA6F77F99}"/>
              </a:ext>
            </a:extLst>
          </p:cNvPr>
          <p:cNvSpPr txBox="1"/>
          <p:nvPr/>
        </p:nvSpPr>
        <p:spPr>
          <a:xfrm>
            <a:off x="5758969" y="2552937"/>
            <a:ext cx="150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663300"/>
                </a:solidFill>
              </a:rPr>
              <a:t>Biologisch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19A9A934-7469-41D9-8470-1909E6D425D7}"/>
              </a:ext>
            </a:extLst>
          </p:cNvPr>
          <p:cNvSpPr txBox="1"/>
          <p:nvPr/>
        </p:nvSpPr>
        <p:spPr>
          <a:xfrm>
            <a:off x="4242515" y="5060711"/>
            <a:ext cx="251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663300"/>
                </a:solidFill>
              </a:rPr>
              <a:t>Fysisch</a:t>
            </a:r>
          </a:p>
          <a:p>
            <a:endParaRPr lang="nl-NL" dirty="0">
              <a:solidFill>
                <a:srgbClr val="663300"/>
              </a:solidFill>
            </a:endParaRPr>
          </a:p>
          <a:p>
            <a:endParaRPr lang="nl-NL" dirty="0">
              <a:solidFill>
                <a:srgbClr val="663300"/>
              </a:solidFill>
            </a:endParaRPr>
          </a:p>
          <a:p>
            <a:endParaRPr lang="nl-NL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40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291BA7-B7E1-44D0-945E-645994FC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Chemisch – Albrecht 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D18CD3-F111-47B7-9E21-F0D24BC5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nl-NL" dirty="0"/>
              <a:t>William Albrecht (1888-1974)                                        professor bodemkunde (US)</a:t>
            </a:r>
          </a:p>
          <a:p>
            <a:pPr marL="457200" indent="-457200"/>
            <a:r>
              <a:rPr lang="nl-NL" dirty="0"/>
              <a:t>Grondlegger BBA-methode </a:t>
            </a:r>
          </a:p>
          <a:p>
            <a:pPr marL="457200" indent="-457200"/>
            <a:r>
              <a:rPr lang="nl-NL" dirty="0"/>
              <a:t>De bodem is optimaal te benutten als                                                 mineralen en sporenelementen in balans zijn </a:t>
            </a:r>
          </a:p>
          <a:p>
            <a:pPr marL="457200" indent="-457200"/>
            <a:r>
              <a:rPr lang="nl-NL" dirty="0"/>
              <a:t>Een overschot aan een bepaald element zorgt namelijk voor een tekort aan een ander element </a:t>
            </a:r>
          </a:p>
          <a:p>
            <a:pPr marL="457200" indent="-457200"/>
            <a:r>
              <a:rPr lang="nl-NL" dirty="0"/>
              <a:t>Is de bodem in balans dan groeit er een gezonder gewas dat meer opbrengt </a:t>
            </a:r>
          </a:p>
          <a:p>
            <a:pPr marL="457200" indent="-457200"/>
            <a:r>
              <a:rPr lang="nl-NL" dirty="0"/>
              <a:t>Albrecht stelt dat er een verband is tussen ongezonde gewassen en de gezondheid van mens en dier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7689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974EEF-67C1-4C4C-B2EC-7613AAA0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Chemisch – bodembalans analyse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CB6BA0-2746-4E19-8A7D-30849CDEC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032" y="1600066"/>
            <a:ext cx="5435936" cy="5257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615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CED16A-1CEA-40A6-916B-6FB6E526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chemische 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DF4DA9-D7F5-4428-8CC2-261B5E5F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verhoudingen tussen de elementen in de bodemvoorraad optimaliseren:</a:t>
            </a:r>
          </a:p>
          <a:p>
            <a:pPr lvl="1"/>
            <a:r>
              <a:rPr lang="nl-NL" dirty="0"/>
              <a:t>Voeding uit de bodemvoorraad wordt efficiënt opgenomen en ingebouwd</a:t>
            </a:r>
          </a:p>
          <a:p>
            <a:pPr lvl="1"/>
            <a:r>
              <a:rPr lang="nl-NL" dirty="0"/>
              <a:t>Toegediende bemesting efficiënter (minder nodig)</a:t>
            </a:r>
          </a:p>
          <a:p>
            <a:pPr lvl="1"/>
            <a:r>
              <a:rPr lang="nl-NL" dirty="0"/>
              <a:t>Verbetering van structuur</a:t>
            </a:r>
          </a:p>
          <a:p>
            <a:pPr lvl="1"/>
            <a:r>
              <a:rPr lang="nl-NL" dirty="0"/>
              <a:t>Verbetering van biologische processen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18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B1E60F-2C74-4CC6-9F81-13323375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Fysisch - chroma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7419EB2A-B2EE-4DB8-9653-B450D36AE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29403"/>
            <a:ext cx="5403360" cy="5257800"/>
          </a:xfrm>
        </p:spPr>
      </p:pic>
    </p:spTree>
    <p:extLst>
      <p:ext uri="{BB962C8B-B14F-4D97-AF65-F5344CB8AC3E}">
        <p14:creationId xmlns:p14="http://schemas.microsoft.com/office/powerpoint/2010/main" xmlns="" val="105371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E3D1D1-06FB-4BDB-B17A-11FD3CB9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 - </a:t>
            </a:r>
            <a:r>
              <a:rPr lang="nl-NL" dirty="0" err="1"/>
              <a:t>NovaBioscan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xmlns="" id="{87163C07-3DAA-46FC-8F76-4F46575949B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4686141"/>
              </p:ext>
            </p:extLst>
          </p:nvPr>
        </p:nvGraphicFramePr>
        <p:xfrm>
          <a:off x="899592" y="-459432"/>
          <a:ext cx="7344816" cy="8956074"/>
        </p:xfrm>
        <a:graphic>
          <a:graphicData uri="http://schemas.openxmlformats.org/presentationml/2006/ole">
            <p:oleObj spid="_x0000_s30724" name="Bitmapafbeelding" r:id="rId3" imgW="6687483" imgH="815238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3252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60C20F65-2F1A-4C14-9118-DFBE12F01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42" y="980728"/>
            <a:ext cx="4558258" cy="40995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6B40BFB-3307-4828-8887-DCCBDC4196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57377"/>
            <a:ext cx="5343525" cy="243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C958A7-791E-4F10-8D6E-0ED83FDD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nl-NL" dirty="0"/>
              <a:t>Praktijkvoorbeeld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C9D4F21-33AC-4622-98C0-5AB4B93C62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963892"/>
            <a:ext cx="5075460" cy="49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25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Diavoorstelling (4:3)</PresentationFormat>
  <Paragraphs>39</Paragraphs>
  <Slides>11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Office-thema</vt:lpstr>
      <vt:lpstr>Bitmapafbeelding</vt:lpstr>
      <vt:lpstr>Dia 1</vt:lpstr>
      <vt:lpstr>Zundert</vt:lpstr>
      <vt:lpstr>Bodemkwaliteit</vt:lpstr>
      <vt:lpstr>Chemisch – Albrecht methode</vt:lpstr>
      <vt:lpstr>Chemisch – bodembalans analyse</vt:lpstr>
      <vt:lpstr>Doel chemische analyse</vt:lpstr>
      <vt:lpstr>Fysisch - chroma</vt:lpstr>
      <vt:lpstr>Biologisch - NovaBioscan</vt:lpstr>
      <vt:lpstr>Praktijkvoorbeeld</vt:lpstr>
      <vt:lpstr>Dia 10</vt:lpstr>
      <vt:lpstr>Voor meer info www.groeibalans.nl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Rene</dc:creator>
  <cp:lastModifiedBy>Remco</cp:lastModifiedBy>
  <cp:revision>43</cp:revision>
  <dcterms:created xsi:type="dcterms:W3CDTF">2015-02-22T18:01:45Z</dcterms:created>
  <dcterms:modified xsi:type="dcterms:W3CDTF">2019-03-27T12:09:29Z</dcterms:modified>
</cp:coreProperties>
</file>